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08" r:id="rId3"/>
    <p:sldId id="342" r:id="rId4"/>
    <p:sldId id="343" r:id="rId5"/>
    <p:sldId id="334" r:id="rId6"/>
    <p:sldId id="336" r:id="rId7"/>
    <p:sldId id="339" r:id="rId8"/>
    <p:sldId id="337" r:id="rId9"/>
    <p:sldId id="340" r:id="rId10"/>
    <p:sldId id="338" r:id="rId11"/>
    <p:sldId id="341" r:id="rId12"/>
    <p:sldId id="329" r:id="rId13"/>
    <p:sldId id="285" r:id="rId14"/>
    <p:sldId id="330" r:id="rId15"/>
    <p:sldId id="331" r:id="rId16"/>
    <p:sldId id="333" r:id="rId17"/>
    <p:sldId id="332" r:id="rId18"/>
    <p:sldId id="350" r:id="rId19"/>
    <p:sldId id="351" r:id="rId20"/>
    <p:sldId id="349" r:id="rId21"/>
    <p:sldId id="344" r:id="rId22"/>
    <p:sldId id="310" r:id="rId23"/>
    <p:sldId id="346" r:id="rId24"/>
    <p:sldId id="345" r:id="rId25"/>
    <p:sldId id="347" r:id="rId26"/>
    <p:sldId id="348" r:id="rId27"/>
    <p:sldId id="309" r:id="rId28"/>
    <p:sldId id="290" r:id="rId29"/>
    <p:sldId id="352" r:id="rId30"/>
    <p:sldId id="3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FAFFF8"/>
    <a:srgbClr val="F9CAC6"/>
    <a:srgbClr val="EBC7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54"/>
    <p:restoredTop sz="96208"/>
  </p:normalViewPr>
  <p:slideViewPr>
    <p:cSldViewPr snapToGrid="0" snapToObjects="1">
      <p:cViewPr varScale="1">
        <p:scale>
          <a:sx n="124" d="100"/>
          <a:sy n="124" d="100"/>
        </p:scale>
        <p:origin x="216" y="176"/>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E0332-7A1D-9D4A-B6A7-D73699E7193F}" type="datetimeFigureOut">
              <a:t>6/27/20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E9DBE-2875-E945-9692-DBC5CC8F4635}" type="slidenum">
              <a:t>‹#›</a:t>
            </a:fld>
            <a:endParaRPr lang="en-US"/>
          </a:p>
        </p:txBody>
      </p:sp>
    </p:spTree>
    <p:extLst>
      <p:ext uri="{BB962C8B-B14F-4D97-AF65-F5344CB8AC3E}">
        <p14:creationId xmlns:p14="http://schemas.microsoft.com/office/powerpoint/2010/main" val="2763761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Purine = A and G (Double Ring)</a:t>
            </a:r>
          </a:p>
          <a:p>
            <a:r>
              <a:rPr lang="en-US" dirty="0"/>
              <a:t>Pyrimidine</a:t>
            </a:r>
            <a:r>
              <a:rPr lang="en-US" baseline="0" dirty="0"/>
              <a:t> = T, U, and C (</a:t>
            </a:r>
            <a:r>
              <a:rPr lang="en-US" baseline="0"/>
              <a:t>Single Ring)</a:t>
            </a:r>
            <a:endParaRPr lang="en-US" dirty="0"/>
          </a:p>
        </p:txBody>
      </p:sp>
      <p:sp>
        <p:nvSpPr>
          <p:cNvPr id="4" name="Slide Number Placeholder 3"/>
          <p:cNvSpPr>
            <a:spLocks noGrp="1"/>
          </p:cNvSpPr>
          <p:nvPr>
            <p:ph type="sldNum" sz="quarter" idx="10"/>
          </p:nvPr>
        </p:nvSpPr>
        <p:spPr/>
        <p:txBody>
          <a:bodyPr/>
          <a:lstStyle/>
          <a:p>
            <a:fld id="{A0093FA1-986C-0D4D-B00E-2F3057464944}" type="slidenum">
              <a:rPr lang="en-US" smtClean="0"/>
              <a:t>24</a:t>
            </a:fld>
            <a:endParaRPr lang="en-US"/>
          </a:p>
        </p:txBody>
      </p:sp>
    </p:spTree>
    <p:extLst>
      <p:ext uri="{BB962C8B-B14F-4D97-AF65-F5344CB8AC3E}">
        <p14:creationId xmlns:p14="http://schemas.microsoft.com/office/powerpoint/2010/main" val="235042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7A31-1ABD-3D46-B78B-2C5E5D78E7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E46A94-F9F8-B54F-ACC4-FF4A4FEC5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E05F8-4A96-7943-8A18-72A785C09581}"/>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5" name="Footer Placeholder 4">
            <a:extLst>
              <a:ext uri="{FF2B5EF4-FFF2-40B4-BE49-F238E27FC236}">
                <a16:creationId xmlns:a16="http://schemas.microsoft.com/office/drawing/2014/main" id="{592054DE-6DDC-0246-9A89-5AD9C7496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65B57-45F4-004C-93AD-23AEB7C61716}"/>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458498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C334-E46C-B847-942F-F3615AA5F7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FEB87-4F22-F64B-895B-584BDDAA01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205B0-D254-1648-9947-C7FB863D5D37}"/>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5" name="Footer Placeholder 4">
            <a:extLst>
              <a:ext uri="{FF2B5EF4-FFF2-40B4-BE49-F238E27FC236}">
                <a16:creationId xmlns:a16="http://schemas.microsoft.com/office/drawing/2014/main" id="{0E8895F2-F043-4441-9973-EDDCBFEE5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B778D-D975-1E4A-A71F-70DED22DE0C9}"/>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55056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FF4C17-68FA-2C4C-B460-339FA82BED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FD1CE7-3F4B-7649-9AFA-93F470EB68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47D58-0570-1E46-BDE4-E47D93861CC9}"/>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5" name="Footer Placeholder 4">
            <a:extLst>
              <a:ext uri="{FF2B5EF4-FFF2-40B4-BE49-F238E27FC236}">
                <a16:creationId xmlns:a16="http://schemas.microsoft.com/office/drawing/2014/main" id="{7C7137B7-3705-B147-AADE-13048E7F6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80CED-A34F-1643-90F5-353DC9C83047}"/>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53837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DA85-A49F-D34B-B8E1-E73826DF8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403A8-26F1-A747-A631-8706382379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C6F92-9B11-6D43-B6FD-33E41E27593E}"/>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5" name="Footer Placeholder 4">
            <a:extLst>
              <a:ext uri="{FF2B5EF4-FFF2-40B4-BE49-F238E27FC236}">
                <a16:creationId xmlns:a16="http://schemas.microsoft.com/office/drawing/2014/main" id="{2B001EB8-1F2A-BD48-87E7-A21319A52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927FE-54D8-7342-AE7E-2F02AB845C50}"/>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4132773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0671-64E3-954A-9969-242BC0B52A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8F1C9-3EBC-5146-BFC1-9FCDF7C620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A073E-9923-A74F-AFD6-6DEC68F6F311}"/>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5" name="Footer Placeholder 4">
            <a:extLst>
              <a:ext uri="{FF2B5EF4-FFF2-40B4-BE49-F238E27FC236}">
                <a16:creationId xmlns:a16="http://schemas.microsoft.com/office/drawing/2014/main" id="{B778C0C4-0CD3-284F-938D-547E0F5B3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BCE5F-C624-2344-BA70-073D026C2EC5}"/>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57133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75457-1A1A-364C-B01E-D517943D5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FFAB9A-6B0B-4844-BDFD-71E5F9E358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C60B5-5BF0-A047-8F3E-9C817E7D3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C4ECBF-8C0A-D048-95B4-DC6E49DDD1B6}"/>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6" name="Footer Placeholder 5">
            <a:extLst>
              <a:ext uri="{FF2B5EF4-FFF2-40B4-BE49-F238E27FC236}">
                <a16:creationId xmlns:a16="http://schemas.microsoft.com/office/drawing/2014/main" id="{6D5C4D16-C489-584B-A0FE-AD564E41B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01855-738E-8A4E-99CF-DEE044C565F3}"/>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206682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2BDC-190C-914A-88C3-6EAE292DC4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AA0162-11A2-E04E-92C3-F46AB1461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30A78-6D25-EF4B-816E-BEC469B603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979F30-FEC1-7F46-877B-80080D633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20D495-C236-9849-A843-A179D7C47B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CE32F5-817D-7B46-A1D6-75ED41C159BB}"/>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8" name="Footer Placeholder 7">
            <a:extLst>
              <a:ext uri="{FF2B5EF4-FFF2-40B4-BE49-F238E27FC236}">
                <a16:creationId xmlns:a16="http://schemas.microsoft.com/office/drawing/2014/main" id="{7CB4B89B-0102-EB47-AC1F-93D451D1EF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CCA6D7-0BD3-0A4F-B551-B8C1F69A94B0}"/>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54834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3700-B28D-8047-A15B-77D05D452B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8A61B3-635A-A249-951B-F9450FDC63F1}"/>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4" name="Footer Placeholder 3">
            <a:extLst>
              <a:ext uri="{FF2B5EF4-FFF2-40B4-BE49-F238E27FC236}">
                <a16:creationId xmlns:a16="http://schemas.microsoft.com/office/drawing/2014/main" id="{DEDB4412-4E8F-F940-8802-0194ADB87F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4BD576-0DA4-6C4A-BC92-F20410DBB213}"/>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40297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9FB200-FE9E-274B-904B-555EE8E2D814}"/>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3" name="Footer Placeholder 2">
            <a:extLst>
              <a:ext uri="{FF2B5EF4-FFF2-40B4-BE49-F238E27FC236}">
                <a16:creationId xmlns:a16="http://schemas.microsoft.com/office/drawing/2014/main" id="{8C8EE746-855E-CF47-8BC6-116B46DB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60DD14-8BD4-7F43-8C10-9A80241E5B0B}"/>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89955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5BB04-5DF9-204B-8D82-526C7F4E8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89F38-9C60-4B4B-A47E-075BB844C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01AD8A-C2A7-2C4A-A452-F913A38A6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C5916-2D3D-E44C-93BB-D3CAF6BB850F}"/>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6" name="Footer Placeholder 5">
            <a:extLst>
              <a:ext uri="{FF2B5EF4-FFF2-40B4-BE49-F238E27FC236}">
                <a16:creationId xmlns:a16="http://schemas.microsoft.com/office/drawing/2014/main" id="{F62398B1-B6BD-DA4C-A03B-F0D138019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E83B3-F152-CE41-B30C-827931B74528}"/>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50330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D8462-55B5-5344-A459-AA5B775A4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78749A-0458-4242-90B6-ED32FF18A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F25B88-CC56-1040-BBB5-4525B1F0B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FF921-34DF-5743-B8BF-E149DC0FE56F}"/>
              </a:ext>
            </a:extLst>
          </p:cNvPr>
          <p:cNvSpPr>
            <a:spLocks noGrp="1"/>
          </p:cNvSpPr>
          <p:nvPr>
            <p:ph type="dt" sz="half" idx="10"/>
          </p:nvPr>
        </p:nvSpPr>
        <p:spPr/>
        <p:txBody>
          <a:bodyPr/>
          <a:lstStyle/>
          <a:p>
            <a:fld id="{A148A409-D40B-5C45-95BA-FABA90E9610F}" type="datetimeFigureOut">
              <a:rPr lang="en-US" smtClean="0"/>
              <a:t>6/27/20</a:t>
            </a:fld>
            <a:endParaRPr lang="en-US"/>
          </a:p>
        </p:txBody>
      </p:sp>
      <p:sp>
        <p:nvSpPr>
          <p:cNvPr id="6" name="Footer Placeholder 5">
            <a:extLst>
              <a:ext uri="{FF2B5EF4-FFF2-40B4-BE49-F238E27FC236}">
                <a16:creationId xmlns:a16="http://schemas.microsoft.com/office/drawing/2014/main" id="{A886F383-D48E-E840-A4CE-63FE85ED6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66044-5D5C-9B47-92EA-002A4415059B}"/>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71881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A7AF7-FBFE-C344-9363-084E49936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88AA50-5F70-414E-8BFE-44D789502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AF96D-4788-CF44-ACA2-EAF2FEA6C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8A409-D40B-5C45-95BA-FABA90E9610F}" type="datetimeFigureOut">
              <a:rPr lang="en-US" smtClean="0"/>
              <a:t>6/27/20</a:t>
            </a:fld>
            <a:endParaRPr lang="en-US"/>
          </a:p>
        </p:txBody>
      </p:sp>
      <p:sp>
        <p:nvSpPr>
          <p:cNvPr id="5" name="Footer Placeholder 4">
            <a:extLst>
              <a:ext uri="{FF2B5EF4-FFF2-40B4-BE49-F238E27FC236}">
                <a16:creationId xmlns:a16="http://schemas.microsoft.com/office/drawing/2014/main" id="{45487D76-521C-3648-BA96-333DEAC2E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48F4E9-23AC-E140-9C68-41B7D2D4B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09A0B-C327-3840-B186-960C2748BC75}" type="slidenum">
              <a:rPr lang="en-US" smtClean="0"/>
              <a:t>‹#›</a:t>
            </a:fld>
            <a:endParaRPr lang="en-US"/>
          </a:p>
        </p:txBody>
      </p:sp>
    </p:spTree>
    <p:extLst>
      <p:ext uri="{BB962C8B-B14F-4D97-AF65-F5344CB8AC3E}">
        <p14:creationId xmlns:p14="http://schemas.microsoft.com/office/powerpoint/2010/main" val="1484690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ECAA203-E901-904D-89A7-6044FFA5C2A6}"/>
              </a:ext>
            </a:extLst>
          </p:cNvPr>
          <p:cNvSpPr txBox="1">
            <a:spLocks/>
          </p:cNvSpPr>
          <p:nvPr/>
        </p:nvSpPr>
        <p:spPr>
          <a:xfrm>
            <a:off x="2036305" y="4517779"/>
            <a:ext cx="8677580" cy="951145"/>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Williams RW, Ashbrook DG, Mulligan MK, Lu L, Williams EG, Chen H, </a:t>
            </a:r>
            <a:r>
              <a:rPr lang="en-US" dirty="0" err="1"/>
              <a:t>Prins</a:t>
            </a:r>
            <a:r>
              <a:rPr lang="en-US" dirty="0"/>
              <a:t> J, </a:t>
            </a:r>
            <a:r>
              <a:rPr lang="en-US"/>
              <a:t>Saba LM, </a:t>
            </a:r>
            <a:r>
              <a:rPr lang="en-US" dirty="0"/>
              <a:t>Sen S, Sloan Z, </a:t>
            </a:r>
            <a:r>
              <a:rPr lang="en-US" dirty="0" err="1"/>
              <a:t>Centeno A, and the </a:t>
            </a:r>
            <a:r>
              <a:rPr lang="en-US" dirty="0"/>
              <a:t>P30 and GN teams</a:t>
            </a:r>
            <a:endParaRPr lang="en-US" sz="1600" dirty="0"/>
          </a:p>
        </p:txBody>
      </p:sp>
      <p:sp>
        <p:nvSpPr>
          <p:cNvPr id="2" name="TextBox 1">
            <a:extLst>
              <a:ext uri="{FF2B5EF4-FFF2-40B4-BE49-F238E27FC236}">
                <a16:creationId xmlns:a16="http://schemas.microsoft.com/office/drawing/2014/main" id="{B7FDE8B6-08BF-5D49-9121-E7070E80F952}"/>
              </a:ext>
            </a:extLst>
          </p:cNvPr>
          <p:cNvSpPr txBox="1"/>
          <p:nvPr/>
        </p:nvSpPr>
        <p:spPr>
          <a:xfrm>
            <a:off x="8016949" y="6211669"/>
            <a:ext cx="4175051" cy="646331"/>
          </a:xfrm>
          <a:prstGeom prst="rect">
            <a:avLst/>
          </a:prstGeom>
          <a:noFill/>
        </p:spPr>
        <p:txBody>
          <a:bodyPr wrap="square" rtlCol="0">
            <a:spAutoFit/>
          </a:bodyPr>
          <a:lstStyle/>
          <a:p>
            <a:pPr algn="r"/>
            <a:r>
              <a:rPr lang="en-US" b="1" dirty="0"/>
              <a:t>Presented by Rob Williams </a:t>
            </a:r>
            <a:r>
              <a:rPr lang="en-US" b="1" dirty="0" err="1"/>
              <a:t>rwilliams@uthsc.edu</a:t>
            </a:r>
            <a:endParaRPr lang="en-US" b="1" dirty="0"/>
          </a:p>
        </p:txBody>
      </p:sp>
      <p:pic>
        <p:nvPicPr>
          <p:cNvPr id="17" name="Picture 16">
            <a:extLst>
              <a:ext uri="{FF2B5EF4-FFF2-40B4-BE49-F238E27FC236}">
                <a16:creationId xmlns:a16="http://schemas.microsoft.com/office/drawing/2014/main" id="{EEEA7A66-A593-8C48-AB6A-C3DCA72E17F7}"/>
              </a:ext>
            </a:extLst>
          </p:cNvPr>
          <p:cNvPicPr/>
          <p:nvPr/>
        </p:nvPicPr>
        <p:blipFill rotWithShape="1">
          <a:blip r:embed="rId2">
            <a:extLst>
              <a:ext uri="{28A0092B-C50C-407E-A947-70E740481C1C}">
                <a14:useLocalDpi xmlns:a14="http://schemas.microsoft.com/office/drawing/2010/main" val="0"/>
              </a:ext>
            </a:extLst>
          </a:blip>
          <a:srcRect r="50223"/>
          <a:stretch/>
        </p:blipFill>
        <p:spPr bwMode="auto">
          <a:xfrm rot="222259">
            <a:off x="-55523" y="2834815"/>
            <a:ext cx="3274170" cy="1430655"/>
          </a:xfrm>
          <a:prstGeom prst="rect">
            <a:avLst/>
          </a:prstGeom>
          <a:noFill/>
          <a:ln>
            <a:noFill/>
          </a:ln>
        </p:spPr>
      </p:pic>
      <p:pic>
        <p:nvPicPr>
          <p:cNvPr id="18" name="Picture 17">
            <a:extLst>
              <a:ext uri="{FF2B5EF4-FFF2-40B4-BE49-F238E27FC236}">
                <a16:creationId xmlns:a16="http://schemas.microsoft.com/office/drawing/2014/main" id="{447FAD3A-44C7-BD4C-8E41-1DB8F1FE1E5F}"/>
              </a:ext>
            </a:extLst>
          </p:cNvPr>
          <p:cNvPicPr/>
          <p:nvPr/>
        </p:nvPicPr>
        <p:blipFill rotWithShape="1">
          <a:blip r:embed="rId2">
            <a:extLst>
              <a:ext uri="{28A0092B-C50C-407E-A947-70E740481C1C}">
                <a14:useLocalDpi xmlns:a14="http://schemas.microsoft.com/office/drawing/2010/main" val="0"/>
              </a:ext>
            </a:extLst>
          </a:blip>
          <a:srcRect l="48173"/>
          <a:stretch/>
        </p:blipFill>
        <p:spPr bwMode="auto">
          <a:xfrm>
            <a:off x="8986199" y="2688077"/>
            <a:ext cx="3213100" cy="1619938"/>
          </a:xfrm>
          <a:prstGeom prst="rect">
            <a:avLst/>
          </a:prstGeom>
          <a:noFill/>
          <a:ln>
            <a:noFill/>
          </a:ln>
        </p:spPr>
      </p:pic>
      <p:pic>
        <p:nvPicPr>
          <p:cNvPr id="7" name="Picture 6">
            <a:extLst>
              <a:ext uri="{FF2B5EF4-FFF2-40B4-BE49-F238E27FC236}">
                <a16:creationId xmlns:a16="http://schemas.microsoft.com/office/drawing/2014/main" id="{699468A2-274A-D846-A62D-034680858860}"/>
              </a:ext>
            </a:extLst>
          </p:cNvPr>
          <p:cNvPicPr>
            <a:picLocks noChangeAspect="1"/>
          </p:cNvPicPr>
          <p:nvPr/>
        </p:nvPicPr>
        <p:blipFill>
          <a:blip r:embed="rId3"/>
          <a:stretch>
            <a:fillRect/>
          </a:stretch>
        </p:blipFill>
        <p:spPr>
          <a:xfrm>
            <a:off x="0" y="0"/>
            <a:ext cx="12192000" cy="893187"/>
          </a:xfrm>
          <a:prstGeom prst="rect">
            <a:avLst/>
          </a:prstGeom>
        </p:spPr>
      </p:pic>
      <p:sp>
        <p:nvSpPr>
          <p:cNvPr id="5" name="Rectangle 4">
            <a:extLst>
              <a:ext uri="{FF2B5EF4-FFF2-40B4-BE49-F238E27FC236}">
                <a16:creationId xmlns:a16="http://schemas.microsoft.com/office/drawing/2014/main" id="{71F5268B-25A9-B344-A211-F7956CFA67DE}"/>
              </a:ext>
            </a:extLst>
          </p:cNvPr>
          <p:cNvSpPr/>
          <p:nvPr/>
        </p:nvSpPr>
        <p:spPr>
          <a:xfrm>
            <a:off x="2240938" y="5527438"/>
            <a:ext cx="7710123" cy="861774"/>
          </a:xfrm>
          <a:prstGeom prst="rect">
            <a:avLst/>
          </a:prstGeom>
        </p:spPr>
        <p:txBody>
          <a:bodyPr wrap="square">
            <a:spAutoFit/>
          </a:bodyPr>
          <a:lstStyle/>
          <a:p>
            <a:pPr algn="ctr"/>
            <a:r>
              <a:rPr lang="en-US" sz="1600">
                <a:latin typeface="HelveticaNeue" panose="02000503000000020004" pitchFamily="2" charset="0"/>
              </a:rPr>
              <a:t>Sponsored by the NIDA Center of Excellence in Omics, Systems Genetics, and the Addictome (NIDA P30 DA044223)</a:t>
            </a:r>
            <a:r>
              <a:rPr lang="en-US" sz="1600">
                <a:latin typeface="Helvetica Neue" panose="02000503000000020004" pitchFamily="2" charset="0"/>
                <a:ea typeface="Helvetica Neue" panose="02000503000000020004" pitchFamily="2" charset="0"/>
                <a:cs typeface="Helvetica Neue" panose="02000503000000020004" pitchFamily="2" charset="0"/>
              </a:rPr>
              <a:t>, with support from NIGMS Systems Genetics and Precision Medicine Project (R01 GM123489)</a:t>
            </a:r>
            <a:endParaRPr lang="en-US">
              <a:effectLst/>
            </a:endParaRPr>
          </a:p>
        </p:txBody>
      </p:sp>
      <p:sp>
        <p:nvSpPr>
          <p:cNvPr id="8" name="Rectangle 7">
            <a:extLst>
              <a:ext uri="{FF2B5EF4-FFF2-40B4-BE49-F238E27FC236}">
                <a16:creationId xmlns:a16="http://schemas.microsoft.com/office/drawing/2014/main" id="{BE6FD6DC-6347-6242-B5BE-F4E5532F47BA}"/>
              </a:ext>
            </a:extLst>
          </p:cNvPr>
          <p:cNvSpPr/>
          <p:nvPr/>
        </p:nvSpPr>
        <p:spPr>
          <a:xfrm>
            <a:off x="10371260" y="458604"/>
            <a:ext cx="1566454" cy="369332"/>
          </a:xfrm>
          <a:prstGeom prst="rect">
            <a:avLst/>
          </a:prstGeom>
        </p:spPr>
        <p:txBody>
          <a:bodyPr wrap="none">
            <a:spAutoFit/>
          </a:bodyPr>
          <a:lstStyle/>
          <a:p>
            <a:r>
              <a:rPr lang="en-US" dirty="0"/>
              <a:t>(26Jun2020v3)</a:t>
            </a:r>
          </a:p>
        </p:txBody>
      </p:sp>
      <p:sp>
        <p:nvSpPr>
          <p:cNvPr id="9" name="Rectangle 8">
            <a:extLst>
              <a:ext uri="{FF2B5EF4-FFF2-40B4-BE49-F238E27FC236}">
                <a16:creationId xmlns:a16="http://schemas.microsoft.com/office/drawing/2014/main" id="{8743AFCD-F100-5C40-85C3-F5775C9FACEB}"/>
              </a:ext>
            </a:extLst>
          </p:cNvPr>
          <p:cNvSpPr/>
          <p:nvPr/>
        </p:nvSpPr>
        <p:spPr>
          <a:xfrm>
            <a:off x="5235027" y="3714981"/>
            <a:ext cx="1721946" cy="523220"/>
          </a:xfrm>
          <a:prstGeom prst="rect">
            <a:avLst/>
          </a:prstGeom>
        </p:spPr>
        <p:txBody>
          <a:bodyPr wrap="none">
            <a:spAutoFit/>
          </a:bodyPr>
          <a:lstStyle/>
          <a:p>
            <a:r>
              <a:rPr lang="en-US" sz="2800" b="1"/>
              <a:t>Webinar 4</a:t>
            </a:r>
            <a:endParaRPr lang="en-US" sz="2800"/>
          </a:p>
        </p:txBody>
      </p:sp>
      <p:sp>
        <p:nvSpPr>
          <p:cNvPr id="3" name="Subtitle 2">
            <a:extLst>
              <a:ext uri="{FF2B5EF4-FFF2-40B4-BE49-F238E27FC236}">
                <a16:creationId xmlns:a16="http://schemas.microsoft.com/office/drawing/2014/main" id="{0D08DC2D-4F50-694A-8130-5DBF6296D713}"/>
              </a:ext>
            </a:extLst>
          </p:cNvPr>
          <p:cNvSpPr>
            <a:spLocks noGrp="1"/>
          </p:cNvSpPr>
          <p:nvPr>
            <p:ph type="subTitle" idx="1"/>
          </p:nvPr>
        </p:nvSpPr>
        <p:spPr>
          <a:xfrm>
            <a:off x="473529" y="886758"/>
            <a:ext cx="11008558" cy="4414447"/>
          </a:xfrm>
        </p:spPr>
        <p:txBody>
          <a:bodyPr>
            <a:normAutofit/>
          </a:bodyPr>
          <a:lstStyle/>
          <a:p>
            <a:pPr>
              <a:lnSpc>
                <a:spcPts val="6000"/>
              </a:lnSpc>
            </a:pPr>
            <a:r>
              <a:rPr lang="en-US" sz="4800" b="1"/>
              <a:t>From candidate genes to causal variants:  </a:t>
            </a:r>
            <a:r>
              <a:rPr lang="en-US" sz="3600" b="1"/>
              <a:t>Strategies to identify (or not) genes and sequence variants in rodent populations</a:t>
            </a:r>
            <a:r>
              <a:rPr lang="en-US" sz="7200" b="1" i="1" dirty="0"/>
              <a:t> </a:t>
            </a:r>
            <a:endParaRPr lang="en-US" sz="5400" b="1" i="1" dirty="0"/>
          </a:p>
        </p:txBody>
      </p:sp>
    </p:spTree>
    <p:extLst>
      <p:ext uri="{BB962C8B-B14F-4D97-AF65-F5344CB8AC3E}">
        <p14:creationId xmlns:p14="http://schemas.microsoft.com/office/powerpoint/2010/main" val="2822993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E88FD62-523B-854F-93F4-0D701F718413}"/>
              </a:ext>
            </a:extLst>
          </p:cNvPr>
          <p:cNvSpPr/>
          <p:nvPr/>
        </p:nvSpPr>
        <p:spPr>
          <a:xfrm>
            <a:off x="168274" y="6457890"/>
            <a:ext cx="5075058" cy="400110"/>
          </a:xfrm>
          <a:prstGeom prst="rect">
            <a:avLst/>
          </a:prstGeom>
        </p:spPr>
        <p:txBody>
          <a:bodyPr wrap="square">
            <a:spAutoFit/>
          </a:bodyPr>
          <a:lstStyle/>
          <a:p>
            <a:r>
              <a:rPr lang="en-US" sz="2000" b="1" dirty="0"/>
              <a:t>Part 3: Slide 10   Classic forward methods</a:t>
            </a:r>
            <a:endParaRPr lang="en-US" sz="2000" dirty="0"/>
          </a:p>
        </p:txBody>
      </p:sp>
      <p:sp>
        <p:nvSpPr>
          <p:cNvPr id="30" name="Subtitle 2">
            <a:extLst>
              <a:ext uri="{FF2B5EF4-FFF2-40B4-BE49-F238E27FC236}">
                <a16:creationId xmlns:a16="http://schemas.microsoft.com/office/drawing/2014/main" id="{5679A168-9665-9C4C-B252-36241DE11BD7}"/>
              </a:ext>
            </a:extLst>
          </p:cNvPr>
          <p:cNvSpPr txBox="1">
            <a:spLocks/>
          </p:cNvSpPr>
          <p:nvPr/>
        </p:nvSpPr>
        <p:spPr>
          <a:xfrm>
            <a:off x="112971" y="49529"/>
            <a:ext cx="2301456" cy="109090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Does strategy 5 work?</a:t>
            </a:r>
            <a:endParaRPr lang="en-US" sz="2800" i="1" dirty="0">
              <a:solidFill>
                <a:schemeClr val="accent1">
                  <a:lumMod val="75000"/>
                </a:schemeClr>
              </a:solidFill>
            </a:endParaRPr>
          </a:p>
        </p:txBody>
      </p:sp>
      <p:pic>
        <p:nvPicPr>
          <p:cNvPr id="7" name="Picture 6">
            <a:extLst>
              <a:ext uri="{FF2B5EF4-FFF2-40B4-BE49-F238E27FC236}">
                <a16:creationId xmlns:a16="http://schemas.microsoft.com/office/drawing/2014/main" id="{225A8F5A-CC4E-BC42-8AD8-A4BB50BE50DB}"/>
              </a:ext>
            </a:extLst>
          </p:cNvPr>
          <p:cNvPicPr>
            <a:picLocks noChangeAspect="1"/>
          </p:cNvPicPr>
          <p:nvPr/>
        </p:nvPicPr>
        <p:blipFill rotWithShape="1">
          <a:blip r:embed="rId2"/>
          <a:srcRect b="68669"/>
          <a:stretch/>
        </p:blipFill>
        <p:spPr>
          <a:xfrm>
            <a:off x="2381956" y="63721"/>
            <a:ext cx="9720399" cy="1022274"/>
          </a:xfrm>
          <a:prstGeom prst="rect">
            <a:avLst/>
          </a:prstGeom>
        </p:spPr>
      </p:pic>
      <p:pic>
        <p:nvPicPr>
          <p:cNvPr id="10" name="Picture 9">
            <a:extLst>
              <a:ext uri="{FF2B5EF4-FFF2-40B4-BE49-F238E27FC236}">
                <a16:creationId xmlns:a16="http://schemas.microsoft.com/office/drawing/2014/main" id="{A02CF111-D86F-FE4A-8D1D-B1310947D6E9}"/>
              </a:ext>
            </a:extLst>
          </p:cNvPr>
          <p:cNvPicPr>
            <a:picLocks noChangeAspect="1"/>
          </p:cNvPicPr>
          <p:nvPr/>
        </p:nvPicPr>
        <p:blipFill rotWithShape="1">
          <a:blip r:embed="rId3"/>
          <a:srcRect t="14872" r="7419" b="7883"/>
          <a:stretch/>
        </p:blipFill>
        <p:spPr>
          <a:xfrm>
            <a:off x="5773270" y="1201269"/>
            <a:ext cx="6360776" cy="1990165"/>
          </a:xfrm>
          <a:prstGeom prst="rect">
            <a:avLst/>
          </a:prstGeom>
        </p:spPr>
      </p:pic>
      <p:sp>
        <p:nvSpPr>
          <p:cNvPr id="11" name="TextBox 10">
            <a:extLst>
              <a:ext uri="{FF2B5EF4-FFF2-40B4-BE49-F238E27FC236}">
                <a16:creationId xmlns:a16="http://schemas.microsoft.com/office/drawing/2014/main" id="{416E4E8D-1134-584C-BCBD-C8ADF64F19B0}"/>
              </a:ext>
            </a:extLst>
          </p:cNvPr>
          <p:cNvSpPr txBox="1"/>
          <p:nvPr/>
        </p:nvSpPr>
        <p:spPr>
          <a:xfrm>
            <a:off x="6078070" y="1434352"/>
            <a:ext cx="4373313" cy="461665"/>
          </a:xfrm>
          <a:prstGeom prst="rect">
            <a:avLst/>
          </a:prstGeom>
          <a:noFill/>
        </p:spPr>
        <p:txBody>
          <a:bodyPr wrap="none" rtlCol="0">
            <a:spAutoFit/>
          </a:bodyPr>
          <a:lstStyle/>
          <a:p>
            <a:r>
              <a:rPr lang="en-US" sz="2400"/>
              <a:t>–log9(p) of 7.9, Chr 15 and 87 Mb</a:t>
            </a:r>
          </a:p>
        </p:txBody>
      </p:sp>
      <p:pic>
        <p:nvPicPr>
          <p:cNvPr id="13" name="Picture 12">
            <a:extLst>
              <a:ext uri="{FF2B5EF4-FFF2-40B4-BE49-F238E27FC236}">
                <a16:creationId xmlns:a16="http://schemas.microsoft.com/office/drawing/2014/main" id="{73A06C92-6EB8-474A-AD41-4433EED7B0F8}"/>
              </a:ext>
            </a:extLst>
          </p:cNvPr>
          <p:cNvPicPr>
            <a:picLocks noChangeAspect="1"/>
          </p:cNvPicPr>
          <p:nvPr/>
        </p:nvPicPr>
        <p:blipFill rotWithShape="1">
          <a:blip r:embed="rId4"/>
          <a:srcRect t="17940" r="6348"/>
          <a:stretch/>
        </p:blipFill>
        <p:spPr>
          <a:xfrm>
            <a:off x="5749364" y="3173504"/>
            <a:ext cx="6442636" cy="2116955"/>
          </a:xfrm>
          <a:prstGeom prst="rect">
            <a:avLst/>
          </a:prstGeom>
        </p:spPr>
      </p:pic>
      <p:pic>
        <p:nvPicPr>
          <p:cNvPr id="17" name="Picture 16">
            <a:extLst>
              <a:ext uri="{FF2B5EF4-FFF2-40B4-BE49-F238E27FC236}">
                <a16:creationId xmlns:a16="http://schemas.microsoft.com/office/drawing/2014/main" id="{FC8056C2-AF45-CD4B-916B-6A7420C9AD64}"/>
              </a:ext>
            </a:extLst>
          </p:cNvPr>
          <p:cNvPicPr>
            <a:picLocks noChangeAspect="1"/>
          </p:cNvPicPr>
          <p:nvPr/>
        </p:nvPicPr>
        <p:blipFill rotWithShape="1">
          <a:blip r:embed="rId5"/>
          <a:srcRect t="11112"/>
          <a:stretch/>
        </p:blipFill>
        <p:spPr>
          <a:xfrm>
            <a:off x="0" y="5181600"/>
            <a:ext cx="12192000" cy="583993"/>
          </a:xfrm>
          <a:prstGeom prst="rect">
            <a:avLst/>
          </a:prstGeom>
        </p:spPr>
      </p:pic>
      <p:pic>
        <p:nvPicPr>
          <p:cNvPr id="19" name="Picture 18">
            <a:extLst>
              <a:ext uri="{FF2B5EF4-FFF2-40B4-BE49-F238E27FC236}">
                <a16:creationId xmlns:a16="http://schemas.microsoft.com/office/drawing/2014/main" id="{F83F13AA-5EF0-FF43-9662-327E2B28D477}"/>
              </a:ext>
            </a:extLst>
          </p:cNvPr>
          <p:cNvPicPr>
            <a:picLocks noChangeAspect="1"/>
          </p:cNvPicPr>
          <p:nvPr/>
        </p:nvPicPr>
        <p:blipFill>
          <a:blip r:embed="rId6"/>
          <a:stretch>
            <a:fillRect/>
          </a:stretch>
        </p:blipFill>
        <p:spPr>
          <a:xfrm>
            <a:off x="179294" y="3181671"/>
            <a:ext cx="5643629" cy="1786539"/>
          </a:xfrm>
          <a:prstGeom prst="rect">
            <a:avLst/>
          </a:prstGeom>
        </p:spPr>
      </p:pic>
      <p:sp>
        <p:nvSpPr>
          <p:cNvPr id="23" name="TextBox 22">
            <a:extLst>
              <a:ext uri="{FF2B5EF4-FFF2-40B4-BE49-F238E27FC236}">
                <a16:creationId xmlns:a16="http://schemas.microsoft.com/office/drawing/2014/main" id="{7B8CF2FC-38BA-2848-983A-9BD4E45BD442}"/>
              </a:ext>
            </a:extLst>
          </p:cNvPr>
          <p:cNvSpPr txBox="1"/>
          <p:nvPr/>
        </p:nvSpPr>
        <p:spPr>
          <a:xfrm>
            <a:off x="268941" y="1261457"/>
            <a:ext cx="5522258" cy="1938992"/>
          </a:xfrm>
          <a:prstGeom prst="rect">
            <a:avLst/>
          </a:prstGeom>
          <a:noFill/>
        </p:spPr>
        <p:txBody>
          <a:bodyPr wrap="square" rtlCol="0">
            <a:spAutoFit/>
          </a:bodyPr>
          <a:lstStyle/>
          <a:p>
            <a:r>
              <a:rPr lang="en-US" sz="2400" i="1"/>
              <a:t>Ataxin 10</a:t>
            </a:r>
            <a:r>
              <a:rPr lang="en-US" sz="2400"/>
              <a:t> has very high expression in MSN in striatum</a:t>
            </a:r>
          </a:p>
          <a:p>
            <a:r>
              <a:rPr lang="en-US" sz="2400" i="1"/>
              <a:t>Ataxin 10</a:t>
            </a:r>
            <a:r>
              <a:rPr lang="en-US" sz="2400"/>
              <a:t> is a strong cis eQTL in striatum</a:t>
            </a:r>
          </a:p>
          <a:p>
            <a:r>
              <a:rPr lang="en-US" sz="2400" i="1"/>
              <a:t>Ataxin 1</a:t>
            </a:r>
            <a:r>
              <a:rPr lang="en-US" sz="2400"/>
              <a:t> reported to modulate </a:t>
            </a:r>
            <a:r>
              <a:rPr lang="en-US" sz="2400" i="1"/>
              <a:t>Drd2</a:t>
            </a:r>
            <a:r>
              <a:rPr lang="en-US" sz="2400"/>
              <a:t> expression in cerebellum</a:t>
            </a:r>
          </a:p>
        </p:txBody>
      </p:sp>
      <p:pic>
        <p:nvPicPr>
          <p:cNvPr id="21" name="Picture 20">
            <a:extLst>
              <a:ext uri="{FF2B5EF4-FFF2-40B4-BE49-F238E27FC236}">
                <a16:creationId xmlns:a16="http://schemas.microsoft.com/office/drawing/2014/main" id="{0FF1143A-FEE2-ED44-985E-8F43D9BF9F25}"/>
              </a:ext>
            </a:extLst>
          </p:cNvPr>
          <p:cNvPicPr>
            <a:picLocks noChangeAspect="1"/>
          </p:cNvPicPr>
          <p:nvPr/>
        </p:nvPicPr>
        <p:blipFill>
          <a:blip r:embed="rId7"/>
          <a:stretch>
            <a:fillRect/>
          </a:stretch>
        </p:blipFill>
        <p:spPr>
          <a:xfrm>
            <a:off x="7422777" y="5725296"/>
            <a:ext cx="4639609" cy="1132704"/>
          </a:xfrm>
          <a:prstGeom prst="rect">
            <a:avLst/>
          </a:prstGeom>
        </p:spPr>
      </p:pic>
    </p:spTree>
    <p:extLst>
      <p:ext uri="{BB962C8B-B14F-4D97-AF65-F5344CB8AC3E}">
        <p14:creationId xmlns:p14="http://schemas.microsoft.com/office/powerpoint/2010/main" val="3799328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7D8B3D7-DD21-A940-847E-F51E2B4D3086}"/>
              </a:ext>
            </a:extLst>
          </p:cNvPr>
          <p:cNvSpPr/>
          <p:nvPr/>
        </p:nvSpPr>
        <p:spPr>
          <a:xfrm>
            <a:off x="147009" y="1028179"/>
            <a:ext cx="3781523" cy="3108543"/>
          </a:xfrm>
          <a:prstGeom prst="rect">
            <a:avLst/>
          </a:prstGeom>
        </p:spPr>
        <p:txBody>
          <a:bodyPr wrap="square">
            <a:spAutoFit/>
          </a:bodyPr>
          <a:lstStyle/>
          <a:p>
            <a:r>
              <a:rPr lang="en-US" sz="2000" dirty="0"/>
              <a:t>The</a:t>
            </a:r>
            <a:r>
              <a:rPr lang="en-US" sz="2000" b="1" i="1" dirty="0"/>
              <a:t> Slc6a3</a:t>
            </a:r>
            <a:r>
              <a:rPr lang="en-US" sz="2000" dirty="0"/>
              <a:t> gene (DAT) is located on Chr 13 at 73.6 Mb, but DAT protein activity maps to Chr 19 at 15–16 Mb with a –log(</a:t>
            </a:r>
            <a:r>
              <a:rPr lang="en-US" sz="2000" i="1" dirty="0"/>
              <a:t>p</a:t>
            </a:r>
            <a:r>
              <a:rPr lang="en-US" sz="2000" dirty="0"/>
              <a:t>) of 5.0.</a:t>
            </a:r>
          </a:p>
          <a:p>
            <a:endParaRPr lang="en-US" sz="2000" dirty="0"/>
          </a:p>
          <a:p>
            <a:r>
              <a:rPr lang="en-US" sz="2000" b="1" i="1" dirty="0"/>
              <a:t>Psat1</a:t>
            </a:r>
            <a:r>
              <a:rPr lang="en-US" sz="2000" dirty="0"/>
              <a:t> is almost the only candidate in this gene sparse region. </a:t>
            </a:r>
            <a:endParaRPr lang="en-US" sz="1000" dirty="0"/>
          </a:p>
          <a:p>
            <a:endParaRPr lang="en-US" sz="1400" dirty="0"/>
          </a:p>
          <a:p>
            <a:endParaRPr lang="en-US" sz="1400" dirty="0"/>
          </a:p>
          <a:p>
            <a:endParaRPr lang="en-US" sz="1400" dirty="0"/>
          </a:p>
          <a:p>
            <a:endParaRPr lang="en-US" sz="1400" dirty="0"/>
          </a:p>
        </p:txBody>
      </p:sp>
      <p:sp>
        <p:nvSpPr>
          <p:cNvPr id="29" name="Rectangle 28">
            <a:extLst>
              <a:ext uri="{FF2B5EF4-FFF2-40B4-BE49-F238E27FC236}">
                <a16:creationId xmlns:a16="http://schemas.microsoft.com/office/drawing/2014/main" id="{5E88FD62-523B-854F-93F4-0D701F718413}"/>
              </a:ext>
            </a:extLst>
          </p:cNvPr>
          <p:cNvSpPr/>
          <p:nvPr/>
        </p:nvSpPr>
        <p:spPr>
          <a:xfrm>
            <a:off x="168273" y="6457890"/>
            <a:ext cx="5202379" cy="400110"/>
          </a:xfrm>
          <a:prstGeom prst="rect">
            <a:avLst/>
          </a:prstGeom>
        </p:spPr>
        <p:txBody>
          <a:bodyPr wrap="square">
            <a:spAutoFit/>
          </a:bodyPr>
          <a:lstStyle/>
          <a:p>
            <a:r>
              <a:rPr lang="en-US" sz="2000" b="1" dirty="0"/>
              <a:t>Part 3: Slide 11   Classic forward methods</a:t>
            </a:r>
            <a:endParaRPr lang="en-US" sz="2000" dirty="0"/>
          </a:p>
        </p:txBody>
      </p:sp>
      <p:sp>
        <p:nvSpPr>
          <p:cNvPr id="30" name="Subtitle 2">
            <a:extLst>
              <a:ext uri="{FF2B5EF4-FFF2-40B4-BE49-F238E27FC236}">
                <a16:creationId xmlns:a16="http://schemas.microsoft.com/office/drawing/2014/main" id="{5679A168-9665-9C4C-B252-36241DE11BD7}"/>
              </a:ext>
            </a:extLst>
          </p:cNvPr>
          <p:cNvSpPr txBox="1">
            <a:spLocks/>
          </p:cNvSpPr>
          <p:nvPr/>
        </p:nvSpPr>
        <p:spPr>
          <a:xfrm>
            <a:off x="102698" y="39380"/>
            <a:ext cx="2867296" cy="89556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Try strategy 5 with 2</a:t>
            </a:r>
            <a:r>
              <a:rPr lang="en-US" sz="3200" i="1" baseline="30000" dirty="0">
                <a:solidFill>
                  <a:schemeClr val="accent1">
                    <a:lumMod val="75000"/>
                  </a:schemeClr>
                </a:solidFill>
              </a:rPr>
              <a:t>nd</a:t>
            </a:r>
            <a:r>
              <a:rPr lang="en-US" sz="3200" i="1" dirty="0">
                <a:solidFill>
                  <a:schemeClr val="accent1">
                    <a:lumMod val="75000"/>
                  </a:schemeClr>
                </a:solidFill>
              </a:rPr>
              <a:t> trait</a:t>
            </a:r>
            <a:endParaRPr lang="en-US" sz="2800" i="1" dirty="0">
              <a:solidFill>
                <a:schemeClr val="accent1">
                  <a:lumMod val="75000"/>
                </a:schemeClr>
              </a:solidFill>
            </a:endParaRPr>
          </a:p>
        </p:txBody>
      </p:sp>
      <p:pic>
        <p:nvPicPr>
          <p:cNvPr id="7" name="Picture 6">
            <a:extLst>
              <a:ext uri="{FF2B5EF4-FFF2-40B4-BE49-F238E27FC236}">
                <a16:creationId xmlns:a16="http://schemas.microsoft.com/office/drawing/2014/main" id="{225A8F5A-CC4E-BC42-8AD8-A4BB50BE50DB}"/>
              </a:ext>
            </a:extLst>
          </p:cNvPr>
          <p:cNvPicPr>
            <a:picLocks noChangeAspect="1"/>
          </p:cNvPicPr>
          <p:nvPr/>
        </p:nvPicPr>
        <p:blipFill rotWithShape="1">
          <a:blip r:embed="rId2"/>
          <a:srcRect t="79720"/>
          <a:stretch/>
        </p:blipFill>
        <p:spPr>
          <a:xfrm>
            <a:off x="3048000" y="53789"/>
            <a:ext cx="9124450" cy="621155"/>
          </a:xfrm>
          <a:prstGeom prst="rect">
            <a:avLst/>
          </a:prstGeom>
        </p:spPr>
      </p:pic>
      <p:pic>
        <p:nvPicPr>
          <p:cNvPr id="4" name="Picture 3">
            <a:extLst>
              <a:ext uri="{FF2B5EF4-FFF2-40B4-BE49-F238E27FC236}">
                <a16:creationId xmlns:a16="http://schemas.microsoft.com/office/drawing/2014/main" id="{90BC4574-1230-2B47-B611-A5BA44C971A6}"/>
              </a:ext>
            </a:extLst>
          </p:cNvPr>
          <p:cNvPicPr>
            <a:picLocks noChangeAspect="1"/>
          </p:cNvPicPr>
          <p:nvPr/>
        </p:nvPicPr>
        <p:blipFill rotWithShape="1">
          <a:blip r:embed="rId3"/>
          <a:srcRect t="15034" r="6787"/>
          <a:stretch/>
        </p:blipFill>
        <p:spPr>
          <a:xfrm>
            <a:off x="4372941" y="842682"/>
            <a:ext cx="7585977" cy="2593044"/>
          </a:xfrm>
          <a:prstGeom prst="rect">
            <a:avLst/>
          </a:prstGeom>
        </p:spPr>
      </p:pic>
      <p:pic>
        <p:nvPicPr>
          <p:cNvPr id="9" name="Picture 8">
            <a:extLst>
              <a:ext uri="{FF2B5EF4-FFF2-40B4-BE49-F238E27FC236}">
                <a16:creationId xmlns:a16="http://schemas.microsoft.com/office/drawing/2014/main" id="{85935841-84AD-AD4B-A37D-1F8350E8E2D4}"/>
              </a:ext>
            </a:extLst>
          </p:cNvPr>
          <p:cNvPicPr>
            <a:picLocks noChangeAspect="1"/>
          </p:cNvPicPr>
          <p:nvPr/>
        </p:nvPicPr>
        <p:blipFill>
          <a:blip r:embed="rId4"/>
          <a:stretch>
            <a:fillRect/>
          </a:stretch>
        </p:blipFill>
        <p:spPr>
          <a:xfrm>
            <a:off x="4932067" y="1111622"/>
            <a:ext cx="791399" cy="1155755"/>
          </a:xfrm>
          <a:prstGeom prst="rect">
            <a:avLst/>
          </a:prstGeom>
        </p:spPr>
      </p:pic>
      <p:pic>
        <p:nvPicPr>
          <p:cNvPr id="1026" name="Picture 2">
            <a:extLst>
              <a:ext uri="{FF2B5EF4-FFF2-40B4-BE49-F238E27FC236}">
                <a16:creationId xmlns:a16="http://schemas.microsoft.com/office/drawing/2014/main" id="{F2E4A825-5A5A-C643-99A1-15BB951430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8" t="18338" r="8648" b="9832"/>
          <a:stretch/>
        </p:blipFill>
        <p:spPr bwMode="auto">
          <a:xfrm>
            <a:off x="5091953" y="3166782"/>
            <a:ext cx="6927933" cy="25706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7323F4D-4EB3-EB4C-8591-ECC51975A7E1}"/>
              </a:ext>
            </a:extLst>
          </p:cNvPr>
          <p:cNvPicPr>
            <a:picLocks noChangeAspect="1"/>
          </p:cNvPicPr>
          <p:nvPr/>
        </p:nvPicPr>
        <p:blipFill>
          <a:blip r:embed="rId6"/>
          <a:stretch>
            <a:fillRect/>
          </a:stretch>
        </p:blipFill>
        <p:spPr>
          <a:xfrm>
            <a:off x="177301" y="3581400"/>
            <a:ext cx="4323603" cy="2141435"/>
          </a:xfrm>
          <a:prstGeom prst="rect">
            <a:avLst/>
          </a:prstGeom>
        </p:spPr>
      </p:pic>
      <p:sp>
        <p:nvSpPr>
          <p:cNvPr id="12" name="Rectangle 11">
            <a:extLst>
              <a:ext uri="{FF2B5EF4-FFF2-40B4-BE49-F238E27FC236}">
                <a16:creationId xmlns:a16="http://schemas.microsoft.com/office/drawing/2014/main" id="{3B73E798-CD52-6547-8FC6-661BF7EBA9F7}"/>
              </a:ext>
            </a:extLst>
          </p:cNvPr>
          <p:cNvSpPr/>
          <p:nvPr/>
        </p:nvSpPr>
        <p:spPr>
          <a:xfrm>
            <a:off x="7805352" y="1398027"/>
            <a:ext cx="3402227" cy="646331"/>
          </a:xfrm>
          <a:prstGeom prst="rect">
            <a:avLst/>
          </a:prstGeom>
        </p:spPr>
        <p:txBody>
          <a:bodyPr wrap="square">
            <a:spAutoFit/>
          </a:bodyPr>
          <a:lstStyle/>
          <a:p>
            <a:r>
              <a:rPr lang="en-US" b="1" i="1">
                <a:solidFill>
                  <a:schemeClr val="accent1">
                    <a:lumMod val="75000"/>
                  </a:schemeClr>
                </a:solidFill>
              </a:rPr>
              <a:t>genenetwork.org/show_trait?trait_id=10234&amp;dataset=BXDPublish</a:t>
            </a:r>
          </a:p>
        </p:txBody>
      </p:sp>
      <p:pic>
        <p:nvPicPr>
          <p:cNvPr id="14" name="Picture 13">
            <a:extLst>
              <a:ext uri="{FF2B5EF4-FFF2-40B4-BE49-F238E27FC236}">
                <a16:creationId xmlns:a16="http://schemas.microsoft.com/office/drawing/2014/main" id="{F1C9E687-668E-EA44-86CF-06372A49935C}"/>
              </a:ext>
            </a:extLst>
          </p:cNvPr>
          <p:cNvPicPr>
            <a:picLocks noChangeAspect="1"/>
          </p:cNvPicPr>
          <p:nvPr/>
        </p:nvPicPr>
        <p:blipFill>
          <a:blip r:embed="rId7"/>
          <a:stretch>
            <a:fillRect/>
          </a:stretch>
        </p:blipFill>
        <p:spPr>
          <a:xfrm>
            <a:off x="8444753" y="5754149"/>
            <a:ext cx="3510055" cy="1103851"/>
          </a:xfrm>
          <a:prstGeom prst="rect">
            <a:avLst/>
          </a:prstGeom>
        </p:spPr>
      </p:pic>
    </p:spTree>
    <p:extLst>
      <p:ext uri="{BB962C8B-B14F-4D97-AF65-F5344CB8AC3E}">
        <p14:creationId xmlns:p14="http://schemas.microsoft.com/office/powerpoint/2010/main" val="2904488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408724D4-D27F-5843-8D19-FCDD2242FFDF}"/>
              </a:ext>
            </a:extLst>
          </p:cNvPr>
          <p:cNvPicPr>
            <a:picLocks noChangeAspect="1"/>
          </p:cNvPicPr>
          <p:nvPr/>
        </p:nvPicPr>
        <p:blipFill>
          <a:blip r:embed="rId2"/>
          <a:stretch>
            <a:fillRect/>
          </a:stretch>
        </p:blipFill>
        <p:spPr>
          <a:xfrm>
            <a:off x="0" y="4061"/>
            <a:ext cx="12166370" cy="555917"/>
          </a:xfrm>
          <a:prstGeom prst="rect">
            <a:avLst/>
          </a:prstGeom>
        </p:spPr>
      </p:pic>
      <p:sp>
        <p:nvSpPr>
          <p:cNvPr id="20" name="Rectangle 19">
            <a:extLst>
              <a:ext uri="{FF2B5EF4-FFF2-40B4-BE49-F238E27FC236}">
                <a16:creationId xmlns:a16="http://schemas.microsoft.com/office/drawing/2014/main" id="{0CD6D9E1-563F-264C-B0EE-77EB1D0214E7}"/>
              </a:ext>
            </a:extLst>
          </p:cNvPr>
          <p:cNvSpPr/>
          <p:nvPr/>
        </p:nvSpPr>
        <p:spPr>
          <a:xfrm>
            <a:off x="169408" y="6462762"/>
            <a:ext cx="2579408" cy="400110"/>
          </a:xfrm>
          <a:prstGeom prst="rect">
            <a:avLst/>
          </a:prstGeom>
        </p:spPr>
        <p:txBody>
          <a:bodyPr wrap="square">
            <a:spAutoFit/>
          </a:bodyPr>
          <a:lstStyle/>
          <a:p>
            <a:r>
              <a:rPr lang="en-US" sz="2000" b="1" dirty="0"/>
              <a:t>Part 3: Slide 12</a:t>
            </a:r>
            <a:r>
              <a:rPr lang="en-US" sz="2000" dirty="0"/>
              <a:t>  </a:t>
            </a:r>
          </a:p>
        </p:txBody>
      </p:sp>
      <p:sp>
        <p:nvSpPr>
          <p:cNvPr id="23" name="Subtitle 2">
            <a:extLst>
              <a:ext uri="{FF2B5EF4-FFF2-40B4-BE49-F238E27FC236}">
                <a16:creationId xmlns:a16="http://schemas.microsoft.com/office/drawing/2014/main" id="{1EFFCB82-375E-AD41-9764-E9C8B89A522A}"/>
              </a:ext>
            </a:extLst>
          </p:cNvPr>
          <p:cNvSpPr txBox="1">
            <a:spLocks/>
          </p:cNvSpPr>
          <p:nvPr/>
        </p:nvSpPr>
        <p:spPr>
          <a:xfrm>
            <a:off x="30778" y="587607"/>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When is it practical to identify an almost “sure thing” candidate gene</a:t>
            </a:r>
            <a:endParaRPr lang="en-US" sz="2800" i="1" dirty="0">
              <a:solidFill>
                <a:schemeClr val="accent1">
                  <a:lumMod val="75000"/>
                </a:schemeClr>
              </a:solidFill>
            </a:endParaRPr>
          </a:p>
        </p:txBody>
      </p:sp>
      <p:pic>
        <p:nvPicPr>
          <p:cNvPr id="38" name="Picture 37">
            <a:extLst>
              <a:ext uri="{FF2B5EF4-FFF2-40B4-BE49-F238E27FC236}">
                <a16:creationId xmlns:a16="http://schemas.microsoft.com/office/drawing/2014/main" id="{7F35F8FF-31E9-D74E-9E1A-864837B28F0F}"/>
              </a:ext>
            </a:extLst>
          </p:cNvPr>
          <p:cNvPicPr>
            <a:picLocks noChangeAspect="1"/>
          </p:cNvPicPr>
          <p:nvPr/>
        </p:nvPicPr>
        <p:blipFill>
          <a:blip r:embed="rId3"/>
          <a:stretch>
            <a:fillRect/>
          </a:stretch>
        </p:blipFill>
        <p:spPr>
          <a:xfrm>
            <a:off x="9675824" y="122683"/>
            <a:ext cx="2339477" cy="309330"/>
          </a:xfrm>
          <a:prstGeom prst="rect">
            <a:avLst/>
          </a:prstGeom>
        </p:spPr>
      </p:pic>
      <p:sp>
        <p:nvSpPr>
          <p:cNvPr id="13" name="Rectangle 12">
            <a:extLst>
              <a:ext uri="{FF2B5EF4-FFF2-40B4-BE49-F238E27FC236}">
                <a16:creationId xmlns:a16="http://schemas.microsoft.com/office/drawing/2014/main" id="{248FDB89-8661-6D45-B69B-B69F815AEF41}"/>
              </a:ext>
            </a:extLst>
          </p:cNvPr>
          <p:cNvSpPr/>
          <p:nvPr/>
        </p:nvSpPr>
        <p:spPr>
          <a:xfrm>
            <a:off x="164258" y="3758453"/>
            <a:ext cx="4655861" cy="1569660"/>
          </a:xfrm>
          <a:prstGeom prst="rect">
            <a:avLst/>
          </a:prstGeom>
        </p:spPr>
        <p:txBody>
          <a:bodyPr wrap="square">
            <a:spAutoFit/>
          </a:bodyPr>
          <a:lstStyle/>
          <a:p>
            <a:r>
              <a:rPr lang="en-US" sz="2000" b="1" dirty="0">
                <a:solidFill>
                  <a:srgbClr val="C00000"/>
                </a:solidFill>
              </a:rPr>
              <a:t>Serendipity</a:t>
            </a:r>
            <a:r>
              <a:rPr lang="en-US" sz="2000" dirty="0"/>
              <a:t>:  A strong correspondence between well understood biology and known functions of a candidate gene. </a:t>
            </a:r>
          </a:p>
          <a:p>
            <a:r>
              <a:rPr lang="en-US" sz="2000" dirty="0"/>
              <a:t>Risk is </a:t>
            </a:r>
            <a:r>
              <a:rPr lang="en-US" sz="2000" i="1" dirty="0"/>
              <a:t>narrative potenial</a:t>
            </a:r>
            <a:r>
              <a:rPr lang="en-US" sz="2000" dirty="0"/>
              <a:t> again</a:t>
            </a:r>
          </a:p>
          <a:p>
            <a:endParaRPr lang="en-US" sz="1600" dirty="0"/>
          </a:p>
        </p:txBody>
      </p:sp>
      <p:pic>
        <p:nvPicPr>
          <p:cNvPr id="3" name="Picture 2">
            <a:extLst>
              <a:ext uri="{FF2B5EF4-FFF2-40B4-BE49-F238E27FC236}">
                <a16:creationId xmlns:a16="http://schemas.microsoft.com/office/drawing/2014/main" id="{8064D64D-D4C2-FB4A-9389-FB16336F6A06}"/>
              </a:ext>
            </a:extLst>
          </p:cNvPr>
          <p:cNvPicPr>
            <a:picLocks noChangeAspect="1"/>
          </p:cNvPicPr>
          <p:nvPr/>
        </p:nvPicPr>
        <p:blipFill>
          <a:blip r:embed="rId4"/>
          <a:stretch>
            <a:fillRect/>
          </a:stretch>
        </p:blipFill>
        <p:spPr>
          <a:xfrm>
            <a:off x="223920" y="1135309"/>
            <a:ext cx="4415779" cy="2556878"/>
          </a:xfrm>
          <a:prstGeom prst="rect">
            <a:avLst/>
          </a:prstGeom>
        </p:spPr>
      </p:pic>
      <p:pic>
        <p:nvPicPr>
          <p:cNvPr id="5" name="Picture 4">
            <a:extLst>
              <a:ext uri="{FF2B5EF4-FFF2-40B4-BE49-F238E27FC236}">
                <a16:creationId xmlns:a16="http://schemas.microsoft.com/office/drawing/2014/main" id="{DB4F2159-3D6A-2D4E-9739-573A65F9A2C0}"/>
              </a:ext>
            </a:extLst>
          </p:cNvPr>
          <p:cNvPicPr>
            <a:picLocks noChangeAspect="1"/>
          </p:cNvPicPr>
          <p:nvPr/>
        </p:nvPicPr>
        <p:blipFill>
          <a:blip r:embed="rId5"/>
          <a:stretch>
            <a:fillRect/>
          </a:stretch>
        </p:blipFill>
        <p:spPr>
          <a:xfrm>
            <a:off x="4999511" y="1072052"/>
            <a:ext cx="7103073" cy="1421766"/>
          </a:xfrm>
          <a:prstGeom prst="rect">
            <a:avLst/>
          </a:prstGeom>
        </p:spPr>
      </p:pic>
      <p:pic>
        <p:nvPicPr>
          <p:cNvPr id="7" name="Picture 6">
            <a:extLst>
              <a:ext uri="{FF2B5EF4-FFF2-40B4-BE49-F238E27FC236}">
                <a16:creationId xmlns:a16="http://schemas.microsoft.com/office/drawing/2014/main" id="{EA922F30-8463-1545-BCF0-134CED4D9867}"/>
              </a:ext>
            </a:extLst>
          </p:cNvPr>
          <p:cNvPicPr>
            <a:picLocks noChangeAspect="1"/>
          </p:cNvPicPr>
          <p:nvPr/>
        </p:nvPicPr>
        <p:blipFill rotWithShape="1">
          <a:blip r:embed="rId6"/>
          <a:srcRect r="7061" b="3548"/>
          <a:stretch/>
        </p:blipFill>
        <p:spPr>
          <a:xfrm>
            <a:off x="4607626" y="2505693"/>
            <a:ext cx="7584374" cy="2951680"/>
          </a:xfrm>
          <a:prstGeom prst="rect">
            <a:avLst/>
          </a:prstGeom>
        </p:spPr>
      </p:pic>
      <p:sp>
        <p:nvSpPr>
          <p:cNvPr id="14" name="Rectangle 13">
            <a:extLst>
              <a:ext uri="{FF2B5EF4-FFF2-40B4-BE49-F238E27FC236}">
                <a16:creationId xmlns:a16="http://schemas.microsoft.com/office/drawing/2014/main" id="{3F82C242-297B-5A41-A357-5B99D0D61040}"/>
              </a:ext>
            </a:extLst>
          </p:cNvPr>
          <p:cNvSpPr/>
          <p:nvPr/>
        </p:nvSpPr>
        <p:spPr>
          <a:xfrm>
            <a:off x="3047999" y="5288340"/>
            <a:ext cx="3567953" cy="1569660"/>
          </a:xfrm>
          <a:prstGeom prst="rect">
            <a:avLst/>
          </a:prstGeom>
        </p:spPr>
        <p:txBody>
          <a:bodyPr wrap="square">
            <a:spAutoFit/>
          </a:bodyPr>
          <a:lstStyle/>
          <a:p>
            <a:pPr algn="r"/>
            <a:r>
              <a:rPr lang="en-US" sz="2400" dirty="0"/>
              <a:t>The </a:t>
            </a:r>
            <a:r>
              <a:rPr lang="en-US" sz="2400" dirty="0">
                <a:solidFill>
                  <a:schemeClr val="accent2">
                    <a:lumMod val="75000"/>
                  </a:schemeClr>
                </a:solidFill>
              </a:rPr>
              <a:t>orange</a:t>
            </a:r>
            <a:r>
              <a:rPr lang="en-US" sz="2400" dirty="0"/>
              <a:t> hash on the </a:t>
            </a:r>
            <a:r>
              <a:rPr lang="en-US" sz="2400" i="1" dirty="0"/>
              <a:t>x</a:t>
            </a:r>
            <a:r>
              <a:rPr lang="en-US" sz="2400" dirty="0"/>
              <a:t>-axis indicates the SNP density in an interval. </a:t>
            </a:r>
            <a:r>
              <a:rPr lang="en-US" sz="2400" i="1" dirty="0"/>
              <a:t>Oprm1</a:t>
            </a:r>
            <a:r>
              <a:rPr lang="en-US" sz="2400" dirty="0"/>
              <a:t> regions is loaded.</a:t>
            </a:r>
            <a:endParaRPr lang="en-US" dirty="0"/>
          </a:p>
        </p:txBody>
      </p:sp>
      <p:grpSp>
        <p:nvGrpSpPr>
          <p:cNvPr id="16" name="Group 15">
            <a:extLst>
              <a:ext uri="{FF2B5EF4-FFF2-40B4-BE49-F238E27FC236}">
                <a16:creationId xmlns:a16="http://schemas.microsoft.com/office/drawing/2014/main" id="{34D04735-9FEB-A84D-B1E3-E73DDD4C1168}"/>
              </a:ext>
            </a:extLst>
          </p:cNvPr>
          <p:cNvGrpSpPr/>
          <p:nvPr/>
        </p:nvGrpSpPr>
        <p:grpSpPr>
          <a:xfrm>
            <a:off x="6638106" y="3005417"/>
            <a:ext cx="5553894" cy="3852583"/>
            <a:chOff x="6638106" y="3005417"/>
            <a:chExt cx="5553894" cy="3852583"/>
          </a:xfrm>
        </p:grpSpPr>
        <p:pic>
          <p:nvPicPr>
            <p:cNvPr id="9" name="Picture 8">
              <a:extLst>
                <a:ext uri="{FF2B5EF4-FFF2-40B4-BE49-F238E27FC236}">
                  <a16:creationId xmlns:a16="http://schemas.microsoft.com/office/drawing/2014/main" id="{8B8E910B-25A1-A044-ABB7-E5B915C80066}"/>
                </a:ext>
              </a:extLst>
            </p:cNvPr>
            <p:cNvPicPr>
              <a:picLocks noChangeAspect="1"/>
            </p:cNvPicPr>
            <p:nvPr/>
          </p:nvPicPr>
          <p:blipFill rotWithShape="1">
            <a:blip r:embed="rId7"/>
            <a:srcRect t="10940" b="9063"/>
            <a:stretch/>
          </p:blipFill>
          <p:spPr>
            <a:xfrm>
              <a:off x="6638106" y="3881230"/>
              <a:ext cx="5553894" cy="2976770"/>
            </a:xfrm>
            <a:prstGeom prst="rect">
              <a:avLst/>
            </a:prstGeom>
          </p:spPr>
        </p:pic>
        <p:sp>
          <p:nvSpPr>
            <p:cNvPr id="6" name="Down Arrow 5">
              <a:extLst>
                <a:ext uri="{FF2B5EF4-FFF2-40B4-BE49-F238E27FC236}">
                  <a16:creationId xmlns:a16="http://schemas.microsoft.com/office/drawing/2014/main" id="{EB503922-DE58-0C4A-9A5A-22CE848B9929}"/>
                </a:ext>
              </a:extLst>
            </p:cNvPr>
            <p:cNvSpPr/>
            <p:nvPr/>
          </p:nvSpPr>
          <p:spPr>
            <a:xfrm>
              <a:off x="9484661" y="3005417"/>
              <a:ext cx="286870" cy="7239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0" name="Straight Arrow Connector 9">
              <a:extLst>
                <a:ext uri="{FF2B5EF4-FFF2-40B4-BE49-F238E27FC236}">
                  <a16:creationId xmlns:a16="http://schemas.microsoft.com/office/drawing/2014/main" id="{3907215A-536F-154F-A59E-F83530243D1B}"/>
                </a:ext>
              </a:extLst>
            </p:cNvPr>
            <p:cNvCxnSpPr>
              <a:cxnSpLocks/>
            </p:cNvCxnSpPr>
            <p:nvPr/>
          </p:nvCxnSpPr>
          <p:spPr>
            <a:xfrm>
              <a:off x="6974541" y="5432612"/>
              <a:ext cx="4392706" cy="0"/>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A2AA31E-5F31-C94A-8CC7-EA1F8C1CEE4C}"/>
                </a:ext>
              </a:extLst>
            </p:cNvPr>
            <p:cNvSpPr/>
            <p:nvPr/>
          </p:nvSpPr>
          <p:spPr>
            <a:xfrm>
              <a:off x="8058686" y="5467581"/>
              <a:ext cx="2198294" cy="369332"/>
            </a:xfrm>
            <a:prstGeom prst="rect">
              <a:avLst/>
            </a:prstGeom>
          </p:spPr>
          <p:txBody>
            <a:bodyPr wrap="none">
              <a:spAutoFit/>
            </a:bodyPr>
            <a:lstStyle/>
            <a:p>
              <a:r>
                <a:rPr lang="en-US" dirty="0"/>
                <a:t>This is a large interval</a:t>
              </a:r>
              <a:endParaRPr lang="en-US"/>
            </a:p>
          </p:txBody>
        </p:sp>
      </p:grpSp>
    </p:spTree>
    <p:extLst>
      <p:ext uri="{BB962C8B-B14F-4D97-AF65-F5344CB8AC3E}">
        <p14:creationId xmlns:p14="http://schemas.microsoft.com/office/powerpoint/2010/main" val="287120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D6D9E1-563F-264C-B0EE-77EB1D0214E7}"/>
              </a:ext>
            </a:extLst>
          </p:cNvPr>
          <p:cNvSpPr/>
          <p:nvPr/>
        </p:nvSpPr>
        <p:spPr>
          <a:xfrm>
            <a:off x="134683" y="6451187"/>
            <a:ext cx="2579408" cy="400110"/>
          </a:xfrm>
          <a:prstGeom prst="rect">
            <a:avLst/>
          </a:prstGeom>
        </p:spPr>
        <p:txBody>
          <a:bodyPr wrap="square">
            <a:spAutoFit/>
          </a:bodyPr>
          <a:lstStyle/>
          <a:p>
            <a:r>
              <a:rPr lang="en-US" sz="2000" b="1" dirty="0"/>
              <a:t>Part 3: Slide 13</a:t>
            </a:r>
            <a:r>
              <a:rPr lang="en-US" sz="2000" dirty="0"/>
              <a:t>  </a:t>
            </a:r>
          </a:p>
        </p:txBody>
      </p:sp>
      <p:sp>
        <p:nvSpPr>
          <p:cNvPr id="23" name="Subtitle 2">
            <a:extLst>
              <a:ext uri="{FF2B5EF4-FFF2-40B4-BE49-F238E27FC236}">
                <a16:creationId xmlns:a16="http://schemas.microsoft.com/office/drawing/2014/main" id="{1EFFCB82-375E-AD41-9764-E9C8B89A522A}"/>
              </a:ext>
            </a:extLst>
          </p:cNvPr>
          <p:cNvSpPr txBox="1">
            <a:spLocks/>
          </p:cNvSpPr>
          <p:nvPr/>
        </p:nvSpPr>
        <p:spPr>
          <a:xfrm>
            <a:off x="0" y="746163"/>
            <a:ext cx="11071864"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Oprm1 </a:t>
            </a:r>
            <a:r>
              <a:rPr lang="en-US" sz="3200" dirty="0">
                <a:solidFill>
                  <a:schemeClr val="accent1">
                    <a:lumMod val="75000"/>
                  </a:schemeClr>
                </a:solidFill>
              </a:rPr>
              <a:t>has multiple strong cis eQTLs in relevant brain regions</a:t>
            </a:r>
            <a:endParaRPr lang="en-US" sz="2800" dirty="0">
              <a:solidFill>
                <a:schemeClr val="accent1">
                  <a:lumMod val="75000"/>
                </a:schemeClr>
              </a:solidFill>
            </a:endParaRPr>
          </a:p>
        </p:txBody>
      </p:sp>
      <p:pic>
        <p:nvPicPr>
          <p:cNvPr id="17" name="Picture 16">
            <a:extLst>
              <a:ext uri="{FF2B5EF4-FFF2-40B4-BE49-F238E27FC236}">
                <a16:creationId xmlns:a16="http://schemas.microsoft.com/office/drawing/2014/main" id="{37EAD045-7449-C343-94EE-A59C7357FE00}"/>
              </a:ext>
            </a:extLst>
          </p:cNvPr>
          <p:cNvPicPr>
            <a:picLocks noChangeAspect="1"/>
          </p:cNvPicPr>
          <p:nvPr/>
        </p:nvPicPr>
        <p:blipFill>
          <a:blip r:embed="rId2"/>
          <a:stretch>
            <a:fillRect/>
          </a:stretch>
        </p:blipFill>
        <p:spPr>
          <a:xfrm>
            <a:off x="0" y="1232043"/>
            <a:ext cx="12192000" cy="3971846"/>
          </a:xfrm>
          <a:prstGeom prst="rect">
            <a:avLst/>
          </a:prstGeom>
        </p:spPr>
      </p:pic>
      <p:pic>
        <p:nvPicPr>
          <p:cNvPr id="19" name="Picture 18">
            <a:extLst>
              <a:ext uri="{FF2B5EF4-FFF2-40B4-BE49-F238E27FC236}">
                <a16:creationId xmlns:a16="http://schemas.microsoft.com/office/drawing/2014/main" id="{0F1F9ADD-B589-2241-8609-6C26EC79241C}"/>
              </a:ext>
            </a:extLst>
          </p:cNvPr>
          <p:cNvPicPr>
            <a:picLocks noChangeAspect="1"/>
          </p:cNvPicPr>
          <p:nvPr/>
        </p:nvPicPr>
        <p:blipFill>
          <a:blip r:embed="rId3"/>
          <a:stretch>
            <a:fillRect/>
          </a:stretch>
        </p:blipFill>
        <p:spPr>
          <a:xfrm>
            <a:off x="0" y="0"/>
            <a:ext cx="12192000" cy="720887"/>
          </a:xfrm>
          <a:prstGeom prst="rect">
            <a:avLst/>
          </a:prstGeom>
        </p:spPr>
      </p:pic>
      <p:sp>
        <p:nvSpPr>
          <p:cNvPr id="32" name="Rectangle 31">
            <a:extLst>
              <a:ext uri="{FF2B5EF4-FFF2-40B4-BE49-F238E27FC236}">
                <a16:creationId xmlns:a16="http://schemas.microsoft.com/office/drawing/2014/main" id="{1C871AF6-C9AF-E649-8CC4-FCEFE9C5B384}"/>
              </a:ext>
            </a:extLst>
          </p:cNvPr>
          <p:cNvSpPr/>
          <p:nvPr/>
        </p:nvSpPr>
        <p:spPr>
          <a:xfrm>
            <a:off x="2258130" y="5446643"/>
            <a:ext cx="9270482" cy="1200329"/>
          </a:xfrm>
          <a:prstGeom prst="rect">
            <a:avLst/>
          </a:prstGeom>
        </p:spPr>
        <p:txBody>
          <a:bodyPr wrap="square">
            <a:spAutoFit/>
          </a:bodyPr>
          <a:lstStyle/>
          <a:p>
            <a:r>
              <a:rPr lang="en-US" sz="2400" dirty="0"/>
              <a:t>The bad news is finding </a:t>
            </a:r>
            <a:r>
              <a:rPr lang="en-US" sz="2400" b="1" dirty="0">
                <a:solidFill>
                  <a:srgbClr val="C00000"/>
                </a:solidFill>
              </a:rPr>
              <a:t>THE</a:t>
            </a:r>
            <a:r>
              <a:rPr lang="en-US" sz="2400" dirty="0"/>
              <a:t> causal nucleotide variants associated with </a:t>
            </a:r>
            <a:r>
              <a:rPr lang="en-US" sz="2400" i="1" dirty="0"/>
              <a:t>Oprm1</a:t>
            </a:r>
            <a:r>
              <a:rPr lang="en-US" sz="2400" dirty="0"/>
              <a:t> cis eQTLs is impractical because there are almost certainly multiple variants between </a:t>
            </a:r>
            <a:r>
              <a:rPr lang="en-US" sz="2400" i="1" dirty="0"/>
              <a:t>B</a:t>
            </a:r>
            <a:r>
              <a:rPr lang="en-US" sz="2400" dirty="0"/>
              <a:t> and </a:t>
            </a:r>
            <a:r>
              <a:rPr lang="en-US" sz="2400" i="1" dirty="0"/>
              <a:t>D</a:t>
            </a:r>
            <a:r>
              <a:rPr lang="en-US" sz="2400" dirty="0"/>
              <a:t> haplotypes at work.</a:t>
            </a:r>
            <a:endParaRPr lang="en-US" dirty="0"/>
          </a:p>
        </p:txBody>
      </p:sp>
      <p:pic>
        <p:nvPicPr>
          <p:cNvPr id="24" name="Picture 23">
            <a:extLst>
              <a:ext uri="{FF2B5EF4-FFF2-40B4-BE49-F238E27FC236}">
                <a16:creationId xmlns:a16="http://schemas.microsoft.com/office/drawing/2014/main" id="{B49565F8-D9B2-E24B-9D7B-0DC93BDDCC0B}"/>
              </a:ext>
            </a:extLst>
          </p:cNvPr>
          <p:cNvPicPr>
            <a:picLocks noChangeAspect="1"/>
          </p:cNvPicPr>
          <p:nvPr/>
        </p:nvPicPr>
        <p:blipFill>
          <a:blip r:embed="rId4"/>
          <a:stretch>
            <a:fillRect/>
          </a:stretch>
        </p:blipFill>
        <p:spPr>
          <a:xfrm>
            <a:off x="3724707" y="2223374"/>
            <a:ext cx="7482199" cy="2805825"/>
          </a:xfrm>
          <a:prstGeom prst="rect">
            <a:avLst/>
          </a:prstGeom>
        </p:spPr>
      </p:pic>
    </p:spTree>
    <p:extLst>
      <p:ext uri="{BB962C8B-B14F-4D97-AF65-F5344CB8AC3E}">
        <p14:creationId xmlns:p14="http://schemas.microsoft.com/office/powerpoint/2010/main" val="86324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D6D9E1-563F-264C-B0EE-77EB1D0214E7}"/>
              </a:ext>
            </a:extLst>
          </p:cNvPr>
          <p:cNvSpPr/>
          <p:nvPr/>
        </p:nvSpPr>
        <p:spPr>
          <a:xfrm>
            <a:off x="134683" y="6439612"/>
            <a:ext cx="2579408" cy="400110"/>
          </a:xfrm>
          <a:prstGeom prst="rect">
            <a:avLst/>
          </a:prstGeom>
        </p:spPr>
        <p:txBody>
          <a:bodyPr wrap="square">
            <a:spAutoFit/>
          </a:bodyPr>
          <a:lstStyle/>
          <a:p>
            <a:r>
              <a:rPr lang="en-US" sz="2000" b="1" dirty="0"/>
              <a:t>Part 3: Slide 14</a:t>
            </a:r>
            <a:endParaRPr lang="en-US" sz="2000" dirty="0"/>
          </a:p>
        </p:txBody>
      </p:sp>
      <p:sp>
        <p:nvSpPr>
          <p:cNvPr id="23" name="Subtitle 2">
            <a:extLst>
              <a:ext uri="{FF2B5EF4-FFF2-40B4-BE49-F238E27FC236}">
                <a16:creationId xmlns:a16="http://schemas.microsoft.com/office/drawing/2014/main" id="{1EFFCB82-375E-AD41-9764-E9C8B89A522A}"/>
              </a:ext>
            </a:extLst>
          </p:cNvPr>
          <p:cNvSpPr txBox="1">
            <a:spLocks/>
          </p:cNvSpPr>
          <p:nvPr/>
        </p:nvSpPr>
        <p:spPr>
          <a:xfrm>
            <a:off x="-17930" y="0"/>
            <a:ext cx="12030635"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Oprm1 </a:t>
            </a:r>
            <a:r>
              <a:rPr lang="en-US" sz="3200" dirty="0">
                <a:solidFill>
                  <a:schemeClr val="accent1">
                    <a:lumMod val="75000"/>
                  </a:schemeClr>
                </a:solidFill>
              </a:rPr>
              <a:t>has no known missense variants</a:t>
            </a:r>
            <a:endParaRPr lang="en-US" sz="2800" dirty="0">
              <a:solidFill>
                <a:schemeClr val="accent1">
                  <a:lumMod val="75000"/>
                </a:schemeClr>
              </a:solidFill>
            </a:endParaRPr>
          </a:p>
        </p:txBody>
      </p:sp>
      <p:sp>
        <p:nvSpPr>
          <p:cNvPr id="32" name="Rectangle 31">
            <a:extLst>
              <a:ext uri="{FF2B5EF4-FFF2-40B4-BE49-F238E27FC236}">
                <a16:creationId xmlns:a16="http://schemas.microsoft.com/office/drawing/2014/main" id="{1C871AF6-C9AF-E649-8CC4-FCEFE9C5B384}"/>
              </a:ext>
            </a:extLst>
          </p:cNvPr>
          <p:cNvSpPr/>
          <p:nvPr/>
        </p:nvSpPr>
        <p:spPr>
          <a:xfrm>
            <a:off x="7064189" y="2649656"/>
            <a:ext cx="4410636" cy="1200329"/>
          </a:xfrm>
          <a:prstGeom prst="rect">
            <a:avLst/>
          </a:prstGeom>
        </p:spPr>
        <p:txBody>
          <a:bodyPr wrap="square">
            <a:spAutoFit/>
          </a:bodyPr>
          <a:lstStyle/>
          <a:p>
            <a:r>
              <a:rPr lang="en-US" sz="2400" i="1" dirty="0"/>
              <a:t>Oprm1</a:t>
            </a:r>
            <a:r>
              <a:rPr lang="en-US" sz="2400" dirty="0"/>
              <a:t> has no known mis-sense variants or small indels between </a:t>
            </a:r>
            <a:r>
              <a:rPr lang="en-US" sz="2400" i="1" dirty="0"/>
              <a:t>B </a:t>
            </a:r>
            <a:r>
              <a:rPr lang="en-US" sz="2400" dirty="0"/>
              <a:t>and </a:t>
            </a:r>
            <a:r>
              <a:rPr lang="en-US" sz="2400" i="1" dirty="0"/>
              <a:t>D</a:t>
            </a:r>
            <a:r>
              <a:rPr lang="en-US" sz="2400" dirty="0"/>
              <a:t> haplotypes </a:t>
            </a:r>
            <a:endParaRPr lang="en-US" dirty="0"/>
          </a:p>
        </p:txBody>
      </p:sp>
      <p:pic>
        <p:nvPicPr>
          <p:cNvPr id="24" name="Picture 23">
            <a:extLst>
              <a:ext uri="{FF2B5EF4-FFF2-40B4-BE49-F238E27FC236}">
                <a16:creationId xmlns:a16="http://schemas.microsoft.com/office/drawing/2014/main" id="{B49565F8-D9B2-E24B-9D7B-0DC93BDDCC0B}"/>
              </a:ext>
            </a:extLst>
          </p:cNvPr>
          <p:cNvPicPr>
            <a:picLocks noChangeAspect="1"/>
          </p:cNvPicPr>
          <p:nvPr/>
        </p:nvPicPr>
        <p:blipFill rotWithShape="1">
          <a:blip r:embed="rId2"/>
          <a:srcRect r="7625"/>
          <a:stretch/>
        </p:blipFill>
        <p:spPr>
          <a:xfrm>
            <a:off x="1" y="627530"/>
            <a:ext cx="6757442" cy="2743200"/>
          </a:xfrm>
          <a:prstGeom prst="rect">
            <a:avLst/>
          </a:prstGeom>
        </p:spPr>
      </p:pic>
      <p:pic>
        <p:nvPicPr>
          <p:cNvPr id="28" name="Picture 27">
            <a:extLst>
              <a:ext uri="{FF2B5EF4-FFF2-40B4-BE49-F238E27FC236}">
                <a16:creationId xmlns:a16="http://schemas.microsoft.com/office/drawing/2014/main" id="{F404E3F1-41D4-EC41-8D81-387126C8FAA2}"/>
              </a:ext>
            </a:extLst>
          </p:cNvPr>
          <p:cNvPicPr>
            <a:picLocks noChangeAspect="1"/>
          </p:cNvPicPr>
          <p:nvPr/>
        </p:nvPicPr>
        <p:blipFill>
          <a:blip r:embed="rId3"/>
          <a:stretch>
            <a:fillRect/>
          </a:stretch>
        </p:blipFill>
        <p:spPr>
          <a:xfrm>
            <a:off x="286870" y="3293301"/>
            <a:ext cx="6364941" cy="2787223"/>
          </a:xfrm>
          <a:prstGeom prst="rect">
            <a:avLst/>
          </a:prstGeom>
        </p:spPr>
      </p:pic>
      <p:pic>
        <p:nvPicPr>
          <p:cNvPr id="3" name="Picture 2">
            <a:extLst>
              <a:ext uri="{FF2B5EF4-FFF2-40B4-BE49-F238E27FC236}">
                <a16:creationId xmlns:a16="http://schemas.microsoft.com/office/drawing/2014/main" id="{2A339E20-3663-A140-A8E9-CF83E67A5D5E}"/>
              </a:ext>
            </a:extLst>
          </p:cNvPr>
          <p:cNvPicPr>
            <a:picLocks noChangeAspect="1"/>
          </p:cNvPicPr>
          <p:nvPr/>
        </p:nvPicPr>
        <p:blipFill>
          <a:blip r:embed="rId4"/>
          <a:stretch>
            <a:fillRect/>
          </a:stretch>
        </p:blipFill>
        <p:spPr>
          <a:xfrm>
            <a:off x="7250580" y="539377"/>
            <a:ext cx="3699511" cy="1988670"/>
          </a:xfrm>
          <a:prstGeom prst="rect">
            <a:avLst/>
          </a:prstGeom>
        </p:spPr>
      </p:pic>
      <p:pic>
        <p:nvPicPr>
          <p:cNvPr id="5" name="Picture 4">
            <a:extLst>
              <a:ext uri="{FF2B5EF4-FFF2-40B4-BE49-F238E27FC236}">
                <a16:creationId xmlns:a16="http://schemas.microsoft.com/office/drawing/2014/main" id="{CFAD6BDF-3865-B043-BB72-CF8FCD4F3383}"/>
              </a:ext>
            </a:extLst>
          </p:cNvPr>
          <p:cNvPicPr>
            <a:picLocks noChangeAspect="1"/>
          </p:cNvPicPr>
          <p:nvPr/>
        </p:nvPicPr>
        <p:blipFill>
          <a:blip r:embed="rId5"/>
          <a:stretch>
            <a:fillRect/>
          </a:stretch>
        </p:blipFill>
        <p:spPr>
          <a:xfrm>
            <a:off x="7147185" y="3908626"/>
            <a:ext cx="5044815" cy="2492174"/>
          </a:xfrm>
          <a:prstGeom prst="rect">
            <a:avLst/>
          </a:prstGeom>
        </p:spPr>
      </p:pic>
      <p:sp>
        <p:nvSpPr>
          <p:cNvPr id="7" name="Rectangle 6">
            <a:extLst>
              <a:ext uri="{FF2B5EF4-FFF2-40B4-BE49-F238E27FC236}">
                <a16:creationId xmlns:a16="http://schemas.microsoft.com/office/drawing/2014/main" id="{A5BE1A72-07E1-C34F-B569-2DDC1BCEA520}"/>
              </a:ext>
            </a:extLst>
          </p:cNvPr>
          <p:cNvSpPr/>
          <p:nvPr/>
        </p:nvSpPr>
        <p:spPr>
          <a:xfrm>
            <a:off x="2757365" y="1307957"/>
            <a:ext cx="945708" cy="646331"/>
          </a:xfrm>
          <a:prstGeom prst="rect">
            <a:avLst/>
          </a:prstGeom>
        </p:spPr>
        <p:txBody>
          <a:bodyPr wrap="none">
            <a:spAutoFit/>
          </a:bodyPr>
          <a:lstStyle/>
          <a:p>
            <a:r>
              <a:rPr lang="en-US" i="1" dirty="0"/>
              <a:t>Oprm1</a:t>
            </a:r>
          </a:p>
          <a:p>
            <a:r>
              <a:rPr lang="en-US" dirty="0"/>
              <a:t>cis eQTL</a:t>
            </a:r>
            <a:endParaRPr lang="en-US"/>
          </a:p>
        </p:txBody>
      </p:sp>
      <p:sp>
        <p:nvSpPr>
          <p:cNvPr id="15" name="Rectangle 14">
            <a:extLst>
              <a:ext uri="{FF2B5EF4-FFF2-40B4-BE49-F238E27FC236}">
                <a16:creationId xmlns:a16="http://schemas.microsoft.com/office/drawing/2014/main" id="{D6128A6C-334A-A24E-AC39-A4A966C9C5D5}"/>
              </a:ext>
            </a:extLst>
          </p:cNvPr>
          <p:cNvSpPr/>
          <p:nvPr/>
        </p:nvSpPr>
        <p:spPr>
          <a:xfrm>
            <a:off x="3128682" y="4410635"/>
            <a:ext cx="2741200" cy="369332"/>
          </a:xfrm>
          <a:prstGeom prst="rect">
            <a:avLst/>
          </a:prstGeom>
        </p:spPr>
        <p:txBody>
          <a:bodyPr wrap="none">
            <a:spAutoFit/>
          </a:bodyPr>
          <a:lstStyle/>
          <a:p>
            <a:r>
              <a:rPr lang="en-US" i="1" dirty="0"/>
              <a:t>Oprm1 </a:t>
            </a:r>
            <a:r>
              <a:rPr lang="en-US" dirty="0"/>
              <a:t>in Genome Browser</a:t>
            </a:r>
          </a:p>
        </p:txBody>
      </p:sp>
    </p:spTree>
    <p:extLst>
      <p:ext uri="{BB962C8B-B14F-4D97-AF65-F5344CB8AC3E}">
        <p14:creationId xmlns:p14="http://schemas.microsoft.com/office/powerpoint/2010/main" val="739636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408724D4-D27F-5843-8D19-FCDD2242FFDF}"/>
              </a:ext>
            </a:extLst>
          </p:cNvPr>
          <p:cNvPicPr>
            <a:picLocks noChangeAspect="1"/>
          </p:cNvPicPr>
          <p:nvPr/>
        </p:nvPicPr>
        <p:blipFill>
          <a:blip r:embed="rId2"/>
          <a:stretch>
            <a:fillRect/>
          </a:stretch>
        </p:blipFill>
        <p:spPr>
          <a:xfrm>
            <a:off x="0" y="4061"/>
            <a:ext cx="12166370" cy="555917"/>
          </a:xfrm>
          <a:prstGeom prst="rect">
            <a:avLst/>
          </a:prstGeom>
        </p:spPr>
      </p:pic>
      <p:sp>
        <p:nvSpPr>
          <p:cNvPr id="20" name="Rectangle 19">
            <a:extLst>
              <a:ext uri="{FF2B5EF4-FFF2-40B4-BE49-F238E27FC236}">
                <a16:creationId xmlns:a16="http://schemas.microsoft.com/office/drawing/2014/main" id="{0CD6D9E1-563F-264C-B0EE-77EB1D0214E7}"/>
              </a:ext>
            </a:extLst>
          </p:cNvPr>
          <p:cNvSpPr/>
          <p:nvPr/>
        </p:nvSpPr>
        <p:spPr>
          <a:xfrm>
            <a:off x="134682" y="6451187"/>
            <a:ext cx="4055351" cy="400110"/>
          </a:xfrm>
          <a:prstGeom prst="rect">
            <a:avLst/>
          </a:prstGeom>
        </p:spPr>
        <p:txBody>
          <a:bodyPr wrap="square">
            <a:spAutoFit/>
          </a:bodyPr>
          <a:lstStyle/>
          <a:p>
            <a:r>
              <a:rPr lang="en-US" sz="2000" b="1" dirty="0"/>
              <a:t>Part 4: Slide 15  Reverse genetics</a:t>
            </a:r>
            <a:endParaRPr lang="en-US" sz="2000" dirty="0"/>
          </a:p>
        </p:txBody>
      </p:sp>
      <p:sp>
        <p:nvSpPr>
          <p:cNvPr id="23" name="Subtitle 2">
            <a:extLst>
              <a:ext uri="{FF2B5EF4-FFF2-40B4-BE49-F238E27FC236}">
                <a16:creationId xmlns:a16="http://schemas.microsoft.com/office/drawing/2014/main" id="{1EFFCB82-375E-AD41-9764-E9C8B89A522A}"/>
              </a:ext>
            </a:extLst>
          </p:cNvPr>
          <p:cNvSpPr txBox="1">
            <a:spLocks/>
          </p:cNvSpPr>
          <p:nvPr/>
        </p:nvSpPr>
        <p:spPr>
          <a:xfrm>
            <a:off x="33947" y="597881"/>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When is it practical to identify a single DNA variant?</a:t>
            </a:r>
            <a:endParaRPr lang="en-US" sz="2800" i="1" dirty="0">
              <a:solidFill>
                <a:schemeClr val="accent1">
                  <a:lumMod val="75000"/>
                </a:schemeClr>
              </a:solidFill>
            </a:endParaRPr>
          </a:p>
        </p:txBody>
      </p:sp>
      <p:pic>
        <p:nvPicPr>
          <p:cNvPr id="38" name="Picture 37">
            <a:extLst>
              <a:ext uri="{FF2B5EF4-FFF2-40B4-BE49-F238E27FC236}">
                <a16:creationId xmlns:a16="http://schemas.microsoft.com/office/drawing/2014/main" id="{7F35F8FF-31E9-D74E-9E1A-864837B28F0F}"/>
              </a:ext>
            </a:extLst>
          </p:cNvPr>
          <p:cNvPicPr>
            <a:picLocks noChangeAspect="1"/>
          </p:cNvPicPr>
          <p:nvPr/>
        </p:nvPicPr>
        <p:blipFill>
          <a:blip r:embed="rId3"/>
          <a:stretch>
            <a:fillRect/>
          </a:stretch>
        </p:blipFill>
        <p:spPr>
          <a:xfrm>
            <a:off x="9675824" y="122683"/>
            <a:ext cx="2339477" cy="309330"/>
          </a:xfrm>
          <a:prstGeom prst="rect">
            <a:avLst/>
          </a:prstGeom>
        </p:spPr>
      </p:pic>
      <p:sp>
        <p:nvSpPr>
          <p:cNvPr id="13" name="Rectangle 12">
            <a:extLst>
              <a:ext uri="{FF2B5EF4-FFF2-40B4-BE49-F238E27FC236}">
                <a16:creationId xmlns:a16="http://schemas.microsoft.com/office/drawing/2014/main" id="{248FDB89-8661-6D45-B69B-B69F815AEF41}"/>
              </a:ext>
            </a:extLst>
          </p:cNvPr>
          <p:cNvSpPr/>
          <p:nvPr/>
        </p:nvSpPr>
        <p:spPr>
          <a:xfrm>
            <a:off x="86962" y="1056528"/>
            <a:ext cx="12138904" cy="1015663"/>
          </a:xfrm>
          <a:prstGeom prst="rect">
            <a:avLst/>
          </a:prstGeom>
        </p:spPr>
        <p:txBody>
          <a:bodyPr wrap="square">
            <a:spAutoFit/>
          </a:bodyPr>
          <a:lstStyle/>
          <a:p>
            <a:r>
              <a:rPr lang="en-US" sz="2000" dirty="0"/>
              <a:t>Rarely—even in rodent models and in GWASs with high precision. Most successes are NOT pure forward genetic studies, but rely on known and rare sequence variants and reverse genetic methods.  Examples include a B2 SINE in </a:t>
            </a:r>
            <a:r>
              <a:rPr lang="en-US" sz="2000" b="1" i="1" dirty="0">
                <a:solidFill>
                  <a:srgbClr val="C00000"/>
                </a:solidFill>
              </a:rPr>
              <a:t>Comt</a:t>
            </a:r>
            <a:r>
              <a:rPr lang="en-US" sz="2000" dirty="0"/>
              <a:t> and a deletion in </a:t>
            </a:r>
            <a:r>
              <a:rPr lang="en-US" sz="2000" b="1" i="1" dirty="0">
                <a:solidFill>
                  <a:srgbClr val="C00000"/>
                </a:solidFill>
              </a:rPr>
              <a:t>Gabra2</a:t>
            </a:r>
            <a:r>
              <a:rPr lang="en-US" sz="2000" dirty="0"/>
              <a:t>—both in the “wildtype” B6 mouse strains (Mulligan and colleagues, 2012, 2019)</a:t>
            </a:r>
            <a:endParaRPr lang="en-US" sz="1600" dirty="0"/>
          </a:p>
        </p:txBody>
      </p:sp>
      <p:pic>
        <p:nvPicPr>
          <p:cNvPr id="4" name="Picture 3">
            <a:extLst>
              <a:ext uri="{FF2B5EF4-FFF2-40B4-BE49-F238E27FC236}">
                <a16:creationId xmlns:a16="http://schemas.microsoft.com/office/drawing/2014/main" id="{EE29C814-03CC-4C49-AA51-BB1A108DC5C9}"/>
              </a:ext>
            </a:extLst>
          </p:cNvPr>
          <p:cNvPicPr>
            <a:picLocks noChangeAspect="1"/>
          </p:cNvPicPr>
          <p:nvPr/>
        </p:nvPicPr>
        <p:blipFill rotWithShape="1">
          <a:blip r:embed="rId4"/>
          <a:srcRect t="5242" r="697"/>
          <a:stretch/>
        </p:blipFill>
        <p:spPr>
          <a:xfrm>
            <a:off x="241880" y="2231756"/>
            <a:ext cx="8034215" cy="2004147"/>
          </a:xfrm>
          <a:prstGeom prst="rect">
            <a:avLst/>
          </a:prstGeom>
        </p:spPr>
      </p:pic>
      <p:sp>
        <p:nvSpPr>
          <p:cNvPr id="6" name="Rectangle 5">
            <a:extLst>
              <a:ext uri="{FF2B5EF4-FFF2-40B4-BE49-F238E27FC236}">
                <a16:creationId xmlns:a16="http://schemas.microsoft.com/office/drawing/2014/main" id="{D4B4216C-D818-D244-A830-B90313303538}"/>
              </a:ext>
            </a:extLst>
          </p:cNvPr>
          <p:cNvSpPr/>
          <p:nvPr/>
        </p:nvSpPr>
        <p:spPr>
          <a:xfrm>
            <a:off x="251011" y="4540188"/>
            <a:ext cx="3765178" cy="646331"/>
          </a:xfrm>
          <a:prstGeom prst="rect">
            <a:avLst/>
          </a:prstGeom>
        </p:spPr>
        <p:txBody>
          <a:bodyPr wrap="square">
            <a:spAutoFit/>
          </a:bodyPr>
          <a:lstStyle/>
          <a:p>
            <a:r>
              <a:rPr lang="en-US" b="1" i="1">
                <a:solidFill>
                  <a:schemeClr val="accent1">
                    <a:lumMod val="75000"/>
                  </a:schemeClr>
                </a:solidFill>
              </a:rPr>
              <a:t>genenetwork.org/show_trait?trait_id=10252&amp;dataset=BXDPublish</a:t>
            </a:r>
          </a:p>
        </p:txBody>
      </p:sp>
      <p:pic>
        <p:nvPicPr>
          <p:cNvPr id="10" name="Picture 9">
            <a:extLst>
              <a:ext uri="{FF2B5EF4-FFF2-40B4-BE49-F238E27FC236}">
                <a16:creationId xmlns:a16="http://schemas.microsoft.com/office/drawing/2014/main" id="{B734C858-2A75-E64A-BF7C-7A78B42E5B76}"/>
              </a:ext>
            </a:extLst>
          </p:cNvPr>
          <p:cNvPicPr>
            <a:picLocks noChangeAspect="1"/>
          </p:cNvPicPr>
          <p:nvPr/>
        </p:nvPicPr>
        <p:blipFill rotWithShape="1">
          <a:blip r:embed="rId5"/>
          <a:srcRect t="18353" r="8529" b="9647"/>
          <a:stretch/>
        </p:blipFill>
        <p:spPr>
          <a:xfrm>
            <a:off x="4326966" y="4114799"/>
            <a:ext cx="7434729" cy="2743201"/>
          </a:xfrm>
          <a:prstGeom prst="rect">
            <a:avLst/>
          </a:prstGeom>
        </p:spPr>
      </p:pic>
      <p:cxnSp>
        <p:nvCxnSpPr>
          <p:cNvPr id="16" name="Straight Arrow Connector 15">
            <a:extLst>
              <a:ext uri="{FF2B5EF4-FFF2-40B4-BE49-F238E27FC236}">
                <a16:creationId xmlns:a16="http://schemas.microsoft.com/office/drawing/2014/main" id="{A7B0B0D5-6C51-474D-BD8B-D225DA5A5B91}"/>
              </a:ext>
            </a:extLst>
          </p:cNvPr>
          <p:cNvCxnSpPr>
            <a:cxnSpLocks/>
          </p:cNvCxnSpPr>
          <p:nvPr/>
        </p:nvCxnSpPr>
        <p:spPr>
          <a:xfrm>
            <a:off x="8803341" y="6329083"/>
            <a:ext cx="2528047" cy="0"/>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323402-16F0-C44A-9D2E-D5583EA0C0AE}"/>
              </a:ext>
            </a:extLst>
          </p:cNvPr>
          <p:cNvSpPr/>
          <p:nvPr/>
        </p:nvSpPr>
        <p:spPr>
          <a:xfrm>
            <a:off x="8797888" y="5987534"/>
            <a:ext cx="2440605" cy="369332"/>
          </a:xfrm>
          <a:prstGeom prst="rect">
            <a:avLst/>
          </a:prstGeom>
        </p:spPr>
        <p:txBody>
          <a:bodyPr wrap="none">
            <a:spAutoFit/>
          </a:bodyPr>
          <a:lstStyle/>
          <a:p>
            <a:r>
              <a:rPr lang="en-US" dirty="0"/>
              <a:t>Oddly the interval is IBD</a:t>
            </a:r>
            <a:endParaRPr lang="en-US"/>
          </a:p>
        </p:txBody>
      </p:sp>
      <p:sp>
        <p:nvSpPr>
          <p:cNvPr id="19" name="Down Arrow 18">
            <a:extLst>
              <a:ext uri="{FF2B5EF4-FFF2-40B4-BE49-F238E27FC236}">
                <a16:creationId xmlns:a16="http://schemas.microsoft.com/office/drawing/2014/main" id="{8DEB3A6D-8ACE-5E46-883E-6A003D1216EB}"/>
              </a:ext>
            </a:extLst>
          </p:cNvPr>
          <p:cNvSpPr/>
          <p:nvPr/>
        </p:nvSpPr>
        <p:spPr>
          <a:xfrm>
            <a:off x="9305367" y="4601135"/>
            <a:ext cx="286870" cy="7239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36984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D6D9E1-563F-264C-B0EE-77EB1D0214E7}"/>
              </a:ext>
            </a:extLst>
          </p:cNvPr>
          <p:cNvSpPr/>
          <p:nvPr/>
        </p:nvSpPr>
        <p:spPr>
          <a:xfrm>
            <a:off x="146258" y="6451187"/>
            <a:ext cx="4437316" cy="400110"/>
          </a:xfrm>
          <a:prstGeom prst="rect">
            <a:avLst/>
          </a:prstGeom>
        </p:spPr>
        <p:txBody>
          <a:bodyPr wrap="square">
            <a:spAutoFit/>
          </a:bodyPr>
          <a:lstStyle/>
          <a:p>
            <a:r>
              <a:rPr lang="en-US" sz="2000" b="1" dirty="0"/>
              <a:t>Part 4: Slide 16  Reverse genetics </a:t>
            </a:r>
            <a:r>
              <a:rPr lang="en-US" sz="2000" dirty="0"/>
              <a:t>  </a:t>
            </a:r>
          </a:p>
        </p:txBody>
      </p:sp>
      <p:sp>
        <p:nvSpPr>
          <p:cNvPr id="23" name="Subtitle 2">
            <a:extLst>
              <a:ext uri="{FF2B5EF4-FFF2-40B4-BE49-F238E27FC236}">
                <a16:creationId xmlns:a16="http://schemas.microsoft.com/office/drawing/2014/main" id="{1EFFCB82-375E-AD41-9764-E9C8B89A522A}"/>
              </a:ext>
            </a:extLst>
          </p:cNvPr>
          <p:cNvSpPr txBox="1">
            <a:spLocks/>
          </p:cNvSpPr>
          <p:nvPr/>
        </p:nvSpPr>
        <p:spPr>
          <a:xfrm>
            <a:off x="112970" y="597881"/>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Comt </a:t>
            </a:r>
            <a:r>
              <a:rPr lang="en-US" sz="3200" dirty="0">
                <a:solidFill>
                  <a:schemeClr val="accent1">
                    <a:lumMod val="75000"/>
                  </a:schemeClr>
                </a:solidFill>
              </a:rPr>
              <a:t>is a strong cis eQTL despite being in the middle of an IBD region</a:t>
            </a:r>
            <a:endParaRPr lang="en-US" sz="2800" dirty="0">
              <a:solidFill>
                <a:schemeClr val="accent1">
                  <a:lumMod val="75000"/>
                </a:schemeClr>
              </a:solidFill>
            </a:endParaRPr>
          </a:p>
        </p:txBody>
      </p:sp>
      <p:sp>
        <p:nvSpPr>
          <p:cNvPr id="13" name="Rectangle 12">
            <a:extLst>
              <a:ext uri="{FF2B5EF4-FFF2-40B4-BE49-F238E27FC236}">
                <a16:creationId xmlns:a16="http://schemas.microsoft.com/office/drawing/2014/main" id="{248FDB89-8661-6D45-B69B-B69F815AEF41}"/>
              </a:ext>
            </a:extLst>
          </p:cNvPr>
          <p:cNvSpPr/>
          <p:nvPr/>
        </p:nvSpPr>
        <p:spPr>
          <a:xfrm>
            <a:off x="165986" y="1056526"/>
            <a:ext cx="12026014" cy="400110"/>
          </a:xfrm>
          <a:prstGeom prst="rect">
            <a:avLst/>
          </a:prstGeom>
        </p:spPr>
        <p:txBody>
          <a:bodyPr wrap="square">
            <a:spAutoFit/>
          </a:bodyPr>
          <a:lstStyle/>
          <a:p>
            <a:r>
              <a:rPr lang="en-US" sz="2000" dirty="0"/>
              <a:t>Serendipity again: The Chr 16 QTL D1R binding contains the catechol-O-methyltransferase gene (</a:t>
            </a:r>
            <a:r>
              <a:rPr lang="en-US" sz="2000" b="1" i="1" dirty="0"/>
              <a:t>Comt</a:t>
            </a:r>
            <a:r>
              <a:rPr lang="en-US" sz="2000" dirty="0"/>
              <a:t>)</a:t>
            </a:r>
            <a:endParaRPr lang="en-US" sz="1600" dirty="0"/>
          </a:p>
        </p:txBody>
      </p:sp>
      <p:pic>
        <p:nvPicPr>
          <p:cNvPr id="4" name="Picture 3">
            <a:extLst>
              <a:ext uri="{FF2B5EF4-FFF2-40B4-BE49-F238E27FC236}">
                <a16:creationId xmlns:a16="http://schemas.microsoft.com/office/drawing/2014/main" id="{EE29C814-03CC-4C49-AA51-BB1A108DC5C9}"/>
              </a:ext>
            </a:extLst>
          </p:cNvPr>
          <p:cNvPicPr>
            <a:picLocks noChangeAspect="1"/>
          </p:cNvPicPr>
          <p:nvPr/>
        </p:nvPicPr>
        <p:blipFill>
          <a:blip r:embed="rId2"/>
          <a:stretch>
            <a:fillRect/>
          </a:stretch>
        </p:blipFill>
        <p:spPr>
          <a:xfrm>
            <a:off x="300316" y="5229315"/>
            <a:ext cx="3160060" cy="826089"/>
          </a:xfrm>
          <a:prstGeom prst="rect">
            <a:avLst/>
          </a:prstGeom>
        </p:spPr>
      </p:pic>
      <p:sp>
        <p:nvSpPr>
          <p:cNvPr id="6" name="Rectangle 5">
            <a:extLst>
              <a:ext uri="{FF2B5EF4-FFF2-40B4-BE49-F238E27FC236}">
                <a16:creationId xmlns:a16="http://schemas.microsoft.com/office/drawing/2014/main" id="{D4B4216C-D818-D244-A830-B90313303538}"/>
              </a:ext>
            </a:extLst>
          </p:cNvPr>
          <p:cNvSpPr/>
          <p:nvPr/>
        </p:nvSpPr>
        <p:spPr>
          <a:xfrm>
            <a:off x="251010" y="4540187"/>
            <a:ext cx="3442449" cy="646331"/>
          </a:xfrm>
          <a:prstGeom prst="rect">
            <a:avLst/>
          </a:prstGeom>
        </p:spPr>
        <p:txBody>
          <a:bodyPr wrap="square">
            <a:spAutoFit/>
          </a:bodyPr>
          <a:lstStyle/>
          <a:p>
            <a:r>
              <a:rPr lang="en-US" b="1" i="1">
                <a:solidFill>
                  <a:schemeClr val="accent1">
                    <a:lumMod val="75000"/>
                  </a:schemeClr>
                </a:solidFill>
              </a:rPr>
              <a:t>genenetwork.org/show_trait?trait_id=10252&amp;dataset=BXDPublish</a:t>
            </a:r>
          </a:p>
        </p:txBody>
      </p:sp>
      <p:pic>
        <p:nvPicPr>
          <p:cNvPr id="3" name="Picture 2">
            <a:extLst>
              <a:ext uri="{FF2B5EF4-FFF2-40B4-BE49-F238E27FC236}">
                <a16:creationId xmlns:a16="http://schemas.microsoft.com/office/drawing/2014/main" id="{BC37F6BA-76B1-4B42-84A6-EC48B5801E20}"/>
              </a:ext>
            </a:extLst>
          </p:cNvPr>
          <p:cNvPicPr>
            <a:picLocks noChangeAspect="1"/>
          </p:cNvPicPr>
          <p:nvPr/>
        </p:nvPicPr>
        <p:blipFill>
          <a:blip r:embed="rId3"/>
          <a:stretch>
            <a:fillRect/>
          </a:stretch>
        </p:blipFill>
        <p:spPr>
          <a:xfrm>
            <a:off x="0" y="0"/>
            <a:ext cx="12192000" cy="551588"/>
          </a:xfrm>
          <a:prstGeom prst="rect">
            <a:avLst/>
          </a:prstGeom>
        </p:spPr>
      </p:pic>
      <p:pic>
        <p:nvPicPr>
          <p:cNvPr id="8" name="Picture 7">
            <a:extLst>
              <a:ext uri="{FF2B5EF4-FFF2-40B4-BE49-F238E27FC236}">
                <a16:creationId xmlns:a16="http://schemas.microsoft.com/office/drawing/2014/main" id="{4BEB8128-334A-6A42-9BD6-3BF8F80BA460}"/>
              </a:ext>
            </a:extLst>
          </p:cNvPr>
          <p:cNvPicPr>
            <a:picLocks noChangeAspect="1"/>
          </p:cNvPicPr>
          <p:nvPr/>
        </p:nvPicPr>
        <p:blipFill rotWithShape="1">
          <a:blip r:embed="rId4"/>
          <a:srcRect t="15529" r="7294" b="8706"/>
          <a:stretch/>
        </p:blipFill>
        <p:spPr>
          <a:xfrm>
            <a:off x="0" y="1541929"/>
            <a:ext cx="9418918" cy="2886635"/>
          </a:xfrm>
          <a:prstGeom prst="rect">
            <a:avLst/>
          </a:prstGeom>
        </p:spPr>
      </p:pic>
      <p:sp>
        <p:nvSpPr>
          <p:cNvPr id="17" name="Rectangle 16">
            <a:extLst>
              <a:ext uri="{FF2B5EF4-FFF2-40B4-BE49-F238E27FC236}">
                <a16:creationId xmlns:a16="http://schemas.microsoft.com/office/drawing/2014/main" id="{067A7BB6-423F-7E46-895F-9C15F9967574}"/>
              </a:ext>
            </a:extLst>
          </p:cNvPr>
          <p:cNvSpPr/>
          <p:nvPr/>
        </p:nvSpPr>
        <p:spPr>
          <a:xfrm>
            <a:off x="663389" y="2101788"/>
            <a:ext cx="4141694" cy="646331"/>
          </a:xfrm>
          <a:prstGeom prst="rect">
            <a:avLst/>
          </a:prstGeom>
        </p:spPr>
        <p:txBody>
          <a:bodyPr wrap="square">
            <a:spAutoFit/>
          </a:bodyPr>
          <a:lstStyle/>
          <a:p>
            <a:r>
              <a:rPr lang="en-US" b="1" i="1">
                <a:solidFill>
                  <a:schemeClr val="accent1">
                    <a:lumMod val="75000"/>
                  </a:schemeClr>
                </a:solidFill>
              </a:rPr>
              <a:t>genenetwork.org/show_trait?trait_id=1418701_at&amp;dataset=SA_M2_0405_RR</a:t>
            </a:r>
          </a:p>
        </p:txBody>
      </p:sp>
      <p:pic>
        <p:nvPicPr>
          <p:cNvPr id="15" name="Picture 14">
            <a:extLst>
              <a:ext uri="{FF2B5EF4-FFF2-40B4-BE49-F238E27FC236}">
                <a16:creationId xmlns:a16="http://schemas.microsoft.com/office/drawing/2014/main" id="{DA9DBA52-0D1B-6946-B4A2-89C705FB89D6}"/>
              </a:ext>
            </a:extLst>
          </p:cNvPr>
          <p:cNvPicPr>
            <a:picLocks noChangeAspect="1"/>
          </p:cNvPicPr>
          <p:nvPr/>
        </p:nvPicPr>
        <p:blipFill rotWithShape="1">
          <a:blip r:embed="rId5"/>
          <a:srcRect t="23530" r="6765" b="9647"/>
          <a:stretch/>
        </p:blipFill>
        <p:spPr>
          <a:xfrm>
            <a:off x="3686576" y="4572000"/>
            <a:ext cx="8505424" cy="2286000"/>
          </a:xfrm>
          <a:prstGeom prst="rect">
            <a:avLst/>
          </a:prstGeom>
        </p:spPr>
      </p:pic>
      <p:sp>
        <p:nvSpPr>
          <p:cNvPr id="22" name="Rectangle 21">
            <a:extLst>
              <a:ext uri="{FF2B5EF4-FFF2-40B4-BE49-F238E27FC236}">
                <a16:creationId xmlns:a16="http://schemas.microsoft.com/office/drawing/2014/main" id="{C1E2189F-05F9-2B41-A47C-2A193E4A0FF9}"/>
              </a:ext>
            </a:extLst>
          </p:cNvPr>
          <p:cNvSpPr/>
          <p:nvPr/>
        </p:nvSpPr>
        <p:spPr>
          <a:xfrm>
            <a:off x="5827059" y="5180710"/>
            <a:ext cx="3030071" cy="923330"/>
          </a:xfrm>
          <a:prstGeom prst="rect">
            <a:avLst/>
          </a:prstGeom>
        </p:spPr>
        <p:txBody>
          <a:bodyPr wrap="square">
            <a:spAutoFit/>
          </a:bodyPr>
          <a:lstStyle/>
          <a:p>
            <a:pPr algn="r"/>
            <a:r>
              <a:rPr lang="en-US" dirty="0"/>
              <a:t>But this interval is IBD.</a:t>
            </a:r>
          </a:p>
          <a:p>
            <a:pPr algn="r"/>
            <a:r>
              <a:rPr lang="en-US" dirty="0"/>
              <a:t>What variant could generated this cis eQTL?</a:t>
            </a:r>
            <a:endParaRPr lang="en-US"/>
          </a:p>
        </p:txBody>
      </p:sp>
      <p:cxnSp>
        <p:nvCxnSpPr>
          <p:cNvPr id="24" name="Straight Arrow Connector 23">
            <a:extLst>
              <a:ext uri="{FF2B5EF4-FFF2-40B4-BE49-F238E27FC236}">
                <a16:creationId xmlns:a16="http://schemas.microsoft.com/office/drawing/2014/main" id="{C0C1FD37-8868-2342-B1A5-715497203192}"/>
              </a:ext>
            </a:extLst>
          </p:cNvPr>
          <p:cNvCxnSpPr>
            <a:cxnSpLocks/>
          </p:cNvCxnSpPr>
          <p:nvPr/>
        </p:nvCxnSpPr>
        <p:spPr>
          <a:xfrm>
            <a:off x="7046259" y="5773272"/>
            <a:ext cx="3567953" cy="0"/>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Down Arrow 24">
            <a:extLst>
              <a:ext uri="{FF2B5EF4-FFF2-40B4-BE49-F238E27FC236}">
                <a16:creationId xmlns:a16="http://schemas.microsoft.com/office/drawing/2014/main" id="{0681509F-7382-7948-A7CA-61D5F4360621}"/>
              </a:ext>
            </a:extLst>
          </p:cNvPr>
          <p:cNvSpPr/>
          <p:nvPr/>
        </p:nvSpPr>
        <p:spPr>
          <a:xfrm rot="5400000">
            <a:off x="8050308" y="1678641"/>
            <a:ext cx="286870" cy="7239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18">
            <a:extLst>
              <a:ext uri="{FF2B5EF4-FFF2-40B4-BE49-F238E27FC236}">
                <a16:creationId xmlns:a16="http://schemas.microsoft.com/office/drawing/2014/main" id="{35090C65-C206-C84D-80C2-9CCE95CCB04D}"/>
              </a:ext>
            </a:extLst>
          </p:cNvPr>
          <p:cNvSpPr/>
          <p:nvPr/>
        </p:nvSpPr>
        <p:spPr>
          <a:xfrm>
            <a:off x="8583496" y="1881698"/>
            <a:ext cx="2499659" cy="369332"/>
          </a:xfrm>
          <a:prstGeom prst="rect">
            <a:avLst/>
          </a:prstGeom>
        </p:spPr>
        <p:txBody>
          <a:bodyPr wrap="none">
            <a:spAutoFit/>
          </a:bodyPr>
          <a:lstStyle/>
          <a:p>
            <a:r>
              <a:rPr lang="en-US" b="1" i="1" dirty="0"/>
              <a:t>Comt </a:t>
            </a:r>
            <a:r>
              <a:rPr lang="en-US" b="1" dirty="0"/>
              <a:t>transcript cis eQTL</a:t>
            </a:r>
            <a:endParaRPr lang="en-US"/>
          </a:p>
        </p:txBody>
      </p:sp>
      <p:sp>
        <p:nvSpPr>
          <p:cNvPr id="27" name="Down Arrow 26">
            <a:extLst>
              <a:ext uri="{FF2B5EF4-FFF2-40B4-BE49-F238E27FC236}">
                <a16:creationId xmlns:a16="http://schemas.microsoft.com/office/drawing/2014/main" id="{FF773B08-ACA1-8F4D-9686-997D95A4576B}"/>
              </a:ext>
            </a:extLst>
          </p:cNvPr>
          <p:cNvSpPr/>
          <p:nvPr/>
        </p:nvSpPr>
        <p:spPr>
          <a:xfrm rot="10800000">
            <a:off x="8788772" y="4966447"/>
            <a:ext cx="158003" cy="159011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27">
            <a:extLst>
              <a:ext uri="{FF2B5EF4-FFF2-40B4-BE49-F238E27FC236}">
                <a16:creationId xmlns:a16="http://schemas.microsoft.com/office/drawing/2014/main" id="{BF529093-1105-A14E-94D6-87C047F63C34}"/>
              </a:ext>
            </a:extLst>
          </p:cNvPr>
          <p:cNvSpPr/>
          <p:nvPr/>
        </p:nvSpPr>
        <p:spPr>
          <a:xfrm>
            <a:off x="5976020" y="107594"/>
            <a:ext cx="3768211" cy="369332"/>
          </a:xfrm>
          <a:prstGeom prst="rect">
            <a:avLst/>
          </a:prstGeom>
        </p:spPr>
        <p:txBody>
          <a:bodyPr wrap="none">
            <a:spAutoFit/>
          </a:bodyPr>
          <a:lstStyle/>
          <a:p>
            <a:r>
              <a:rPr lang="en-US" b="1" dirty="0"/>
              <a:t>Part 3: Reverse Genetics and PheWAS</a:t>
            </a:r>
            <a:endParaRPr lang="en-US"/>
          </a:p>
        </p:txBody>
      </p:sp>
    </p:spTree>
    <p:extLst>
      <p:ext uri="{BB962C8B-B14F-4D97-AF65-F5344CB8AC3E}">
        <p14:creationId xmlns:p14="http://schemas.microsoft.com/office/powerpoint/2010/main" val="3671898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D6D9E1-563F-264C-B0EE-77EB1D0214E7}"/>
              </a:ext>
            </a:extLst>
          </p:cNvPr>
          <p:cNvSpPr/>
          <p:nvPr/>
        </p:nvSpPr>
        <p:spPr>
          <a:xfrm>
            <a:off x="134682" y="6439612"/>
            <a:ext cx="6983745" cy="400110"/>
          </a:xfrm>
          <a:prstGeom prst="rect">
            <a:avLst/>
          </a:prstGeom>
        </p:spPr>
        <p:txBody>
          <a:bodyPr wrap="square">
            <a:spAutoFit/>
          </a:bodyPr>
          <a:lstStyle/>
          <a:p>
            <a:r>
              <a:rPr lang="en-US" sz="2000" b="1" dirty="0"/>
              <a:t>Part 4: Slide 17  or </a:t>
            </a:r>
            <a:r>
              <a:rPr lang="en-US" sz="2000" b="1" dirty="0">
                <a:solidFill>
                  <a:srgbClr val="C00000"/>
                </a:solidFill>
              </a:rPr>
              <a:t>Experimental PheWAS</a:t>
            </a:r>
            <a:r>
              <a:rPr lang="en-US" sz="2000" b="1" dirty="0"/>
              <a:t> </a:t>
            </a:r>
            <a:endParaRPr lang="en-US" sz="2000" dirty="0"/>
          </a:p>
        </p:txBody>
      </p:sp>
      <p:pic>
        <p:nvPicPr>
          <p:cNvPr id="38" name="Picture 37">
            <a:extLst>
              <a:ext uri="{FF2B5EF4-FFF2-40B4-BE49-F238E27FC236}">
                <a16:creationId xmlns:a16="http://schemas.microsoft.com/office/drawing/2014/main" id="{7F35F8FF-31E9-D74E-9E1A-864837B28F0F}"/>
              </a:ext>
            </a:extLst>
          </p:cNvPr>
          <p:cNvPicPr>
            <a:picLocks noChangeAspect="1"/>
          </p:cNvPicPr>
          <p:nvPr/>
        </p:nvPicPr>
        <p:blipFill>
          <a:blip r:embed="rId2"/>
          <a:stretch>
            <a:fillRect/>
          </a:stretch>
        </p:blipFill>
        <p:spPr>
          <a:xfrm>
            <a:off x="9675824" y="122683"/>
            <a:ext cx="2339477" cy="309330"/>
          </a:xfrm>
          <a:prstGeom prst="rect">
            <a:avLst/>
          </a:prstGeom>
        </p:spPr>
      </p:pic>
      <p:pic>
        <p:nvPicPr>
          <p:cNvPr id="12" name="Picture 11">
            <a:extLst>
              <a:ext uri="{FF2B5EF4-FFF2-40B4-BE49-F238E27FC236}">
                <a16:creationId xmlns:a16="http://schemas.microsoft.com/office/drawing/2014/main" id="{1393502B-A26C-414C-A4A7-96422EB71552}"/>
              </a:ext>
            </a:extLst>
          </p:cNvPr>
          <p:cNvPicPr>
            <a:picLocks noChangeAspect="1"/>
          </p:cNvPicPr>
          <p:nvPr/>
        </p:nvPicPr>
        <p:blipFill>
          <a:blip r:embed="rId3"/>
          <a:stretch>
            <a:fillRect/>
          </a:stretch>
        </p:blipFill>
        <p:spPr>
          <a:xfrm>
            <a:off x="0" y="0"/>
            <a:ext cx="12192000" cy="551588"/>
          </a:xfrm>
          <a:prstGeom prst="rect">
            <a:avLst/>
          </a:prstGeom>
        </p:spPr>
      </p:pic>
      <p:pic>
        <p:nvPicPr>
          <p:cNvPr id="7" name="Picture 6">
            <a:extLst>
              <a:ext uri="{FF2B5EF4-FFF2-40B4-BE49-F238E27FC236}">
                <a16:creationId xmlns:a16="http://schemas.microsoft.com/office/drawing/2014/main" id="{365B7DC5-85D7-DF47-BE53-EA0EB8169FB0}"/>
              </a:ext>
            </a:extLst>
          </p:cNvPr>
          <p:cNvPicPr>
            <a:picLocks noChangeAspect="1"/>
          </p:cNvPicPr>
          <p:nvPr/>
        </p:nvPicPr>
        <p:blipFill>
          <a:blip r:embed="rId4"/>
          <a:stretch>
            <a:fillRect/>
          </a:stretch>
        </p:blipFill>
        <p:spPr>
          <a:xfrm>
            <a:off x="161365" y="574115"/>
            <a:ext cx="3352909" cy="2402168"/>
          </a:xfrm>
          <a:prstGeom prst="rect">
            <a:avLst/>
          </a:prstGeom>
        </p:spPr>
      </p:pic>
      <p:pic>
        <p:nvPicPr>
          <p:cNvPr id="9" name="Picture 8">
            <a:extLst>
              <a:ext uri="{FF2B5EF4-FFF2-40B4-BE49-F238E27FC236}">
                <a16:creationId xmlns:a16="http://schemas.microsoft.com/office/drawing/2014/main" id="{3B655A17-DF7A-3F4F-8F7B-4782CEEACED5}"/>
              </a:ext>
            </a:extLst>
          </p:cNvPr>
          <p:cNvPicPr>
            <a:picLocks noChangeAspect="1"/>
          </p:cNvPicPr>
          <p:nvPr/>
        </p:nvPicPr>
        <p:blipFill>
          <a:blip r:embed="rId5"/>
          <a:stretch>
            <a:fillRect/>
          </a:stretch>
        </p:blipFill>
        <p:spPr>
          <a:xfrm>
            <a:off x="174811" y="2933700"/>
            <a:ext cx="5931114" cy="2767853"/>
          </a:xfrm>
          <a:prstGeom prst="rect">
            <a:avLst/>
          </a:prstGeom>
        </p:spPr>
      </p:pic>
      <p:pic>
        <p:nvPicPr>
          <p:cNvPr id="15" name="Picture 14">
            <a:extLst>
              <a:ext uri="{FF2B5EF4-FFF2-40B4-BE49-F238E27FC236}">
                <a16:creationId xmlns:a16="http://schemas.microsoft.com/office/drawing/2014/main" id="{96F75884-5C51-454A-89D9-7745FB59F6C3}"/>
              </a:ext>
            </a:extLst>
          </p:cNvPr>
          <p:cNvPicPr>
            <a:picLocks noChangeAspect="1"/>
          </p:cNvPicPr>
          <p:nvPr/>
        </p:nvPicPr>
        <p:blipFill>
          <a:blip r:embed="rId6"/>
          <a:stretch>
            <a:fillRect/>
          </a:stretch>
        </p:blipFill>
        <p:spPr>
          <a:xfrm>
            <a:off x="6312741" y="895812"/>
            <a:ext cx="4930661" cy="4648461"/>
          </a:xfrm>
          <a:prstGeom prst="rect">
            <a:avLst/>
          </a:prstGeom>
        </p:spPr>
      </p:pic>
      <p:sp>
        <p:nvSpPr>
          <p:cNvPr id="16" name="Rectangle 15">
            <a:extLst>
              <a:ext uri="{FF2B5EF4-FFF2-40B4-BE49-F238E27FC236}">
                <a16:creationId xmlns:a16="http://schemas.microsoft.com/office/drawing/2014/main" id="{889AB0FB-DAF7-204F-9E08-D4F420CFCF23}"/>
              </a:ext>
            </a:extLst>
          </p:cNvPr>
          <p:cNvSpPr/>
          <p:nvPr/>
        </p:nvSpPr>
        <p:spPr>
          <a:xfrm>
            <a:off x="5976020" y="107594"/>
            <a:ext cx="3768211" cy="369332"/>
          </a:xfrm>
          <a:prstGeom prst="rect">
            <a:avLst/>
          </a:prstGeom>
        </p:spPr>
        <p:txBody>
          <a:bodyPr wrap="none">
            <a:spAutoFit/>
          </a:bodyPr>
          <a:lstStyle/>
          <a:p>
            <a:r>
              <a:rPr lang="en-US" b="1" dirty="0"/>
              <a:t>Part 3: Reverse Genetics and PheWAS</a:t>
            </a:r>
            <a:endParaRPr lang="en-US"/>
          </a:p>
        </p:txBody>
      </p:sp>
      <p:sp>
        <p:nvSpPr>
          <p:cNvPr id="21" name="Rectangle 20">
            <a:extLst>
              <a:ext uri="{FF2B5EF4-FFF2-40B4-BE49-F238E27FC236}">
                <a16:creationId xmlns:a16="http://schemas.microsoft.com/office/drawing/2014/main" id="{17743292-4918-094B-AAD2-1646670CE3EC}"/>
              </a:ext>
            </a:extLst>
          </p:cNvPr>
          <p:cNvSpPr/>
          <p:nvPr/>
        </p:nvSpPr>
        <p:spPr>
          <a:xfrm>
            <a:off x="7297838" y="591276"/>
            <a:ext cx="3137013" cy="369332"/>
          </a:xfrm>
          <a:prstGeom prst="rect">
            <a:avLst/>
          </a:prstGeom>
        </p:spPr>
        <p:txBody>
          <a:bodyPr wrap="none">
            <a:spAutoFit/>
          </a:bodyPr>
          <a:lstStyle/>
          <a:p>
            <a:r>
              <a:rPr lang="en-US" b="1" dirty="0"/>
              <a:t>Start of a multiscalar phenome</a:t>
            </a:r>
            <a:endParaRPr lang="en-US"/>
          </a:p>
        </p:txBody>
      </p:sp>
      <p:sp>
        <p:nvSpPr>
          <p:cNvPr id="22" name="Rectangle 21">
            <a:extLst>
              <a:ext uri="{FF2B5EF4-FFF2-40B4-BE49-F238E27FC236}">
                <a16:creationId xmlns:a16="http://schemas.microsoft.com/office/drawing/2014/main" id="{53E82EAF-0025-AD46-9AF2-4FE972209FC8}"/>
              </a:ext>
            </a:extLst>
          </p:cNvPr>
          <p:cNvSpPr/>
          <p:nvPr/>
        </p:nvSpPr>
        <p:spPr>
          <a:xfrm>
            <a:off x="6196423" y="597154"/>
            <a:ext cx="1204369" cy="369332"/>
          </a:xfrm>
          <a:prstGeom prst="rect">
            <a:avLst/>
          </a:prstGeom>
        </p:spPr>
        <p:txBody>
          <a:bodyPr wrap="none">
            <a:spAutoFit/>
          </a:bodyPr>
          <a:lstStyle/>
          <a:p>
            <a:r>
              <a:rPr lang="en-US" b="1" dirty="0"/>
              <a:t>FAIR data: </a:t>
            </a:r>
            <a:endParaRPr lang="en-US"/>
          </a:p>
        </p:txBody>
      </p:sp>
      <p:grpSp>
        <p:nvGrpSpPr>
          <p:cNvPr id="24" name="Group 23">
            <a:extLst>
              <a:ext uri="{FF2B5EF4-FFF2-40B4-BE49-F238E27FC236}">
                <a16:creationId xmlns:a16="http://schemas.microsoft.com/office/drawing/2014/main" id="{8B09BABA-E3C6-884D-BC71-AC164EFFB270}"/>
              </a:ext>
            </a:extLst>
          </p:cNvPr>
          <p:cNvGrpSpPr/>
          <p:nvPr/>
        </p:nvGrpSpPr>
        <p:grpSpPr>
          <a:xfrm>
            <a:off x="7757128" y="5532699"/>
            <a:ext cx="4268968" cy="1325301"/>
            <a:chOff x="3729138" y="570583"/>
            <a:chExt cx="3863854" cy="1128610"/>
          </a:xfrm>
        </p:grpSpPr>
        <p:pic>
          <p:nvPicPr>
            <p:cNvPr id="19" name="Picture 18">
              <a:extLst>
                <a:ext uri="{FF2B5EF4-FFF2-40B4-BE49-F238E27FC236}">
                  <a16:creationId xmlns:a16="http://schemas.microsoft.com/office/drawing/2014/main" id="{39369003-F8EE-8C4E-982C-51787702DA83}"/>
                </a:ext>
              </a:extLst>
            </p:cNvPr>
            <p:cNvPicPr>
              <a:picLocks noChangeAspect="1"/>
            </p:cNvPicPr>
            <p:nvPr/>
          </p:nvPicPr>
          <p:blipFill>
            <a:blip r:embed="rId7"/>
            <a:stretch>
              <a:fillRect/>
            </a:stretch>
          </p:blipFill>
          <p:spPr>
            <a:xfrm>
              <a:off x="3729138" y="630017"/>
              <a:ext cx="3863854" cy="1069176"/>
            </a:xfrm>
            <a:prstGeom prst="rect">
              <a:avLst/>
            </a:prstGeom>
          </p:spPr>
        </p:pic>
        <p:sp>
          <p:nvSpPr>
            <p:cNvPr id="26" name="Rectangle 25">
              <a:extLst>
                <a:ext uri="{FF2B5EF4-FFF2-40B4-BE49-F238E27FC236}">
                  <a16:creationId xmlns:a16="http://schemas.microsoft.com/office/drawing/2014/main" id="{CDCD369D-D897-244E-B76C-6E61AEB05675}"/>
                </a:ext>
              </a:extLst>
            </p:cNvPr>
            <p:cNvSpPr/>
            <p:nvPr/>
          </p:nvSpPr>
          <p:spPr>
            <a:xfrm>
              <a:off x="7010843" y="570583"/>
              <a:ext cx="550151" cy="307777"/>
            </a:xfrm>
            <a:prstGeom prst="rect">
              <a:avLst/>
            </a:prstGeom>
          </p:spPr>
          <p:txBody>
            <a:bodyPr wrap="none">
              <a:spAutoFit/>
            </a:bodyPr>
            <a:lstStyle/>
            <a:p>
              <a:r>
                <a:rPr lang="en-US" sz="1400" b="1" dirty="0"/>
                <a:t>2010</a:t>
              </a:r>
              <a:endParaRPr lang="en-US"/>
            </a:p>
          </p:txBody>
        </p:sp>
      </p:grpSp>
      <p:sp>
        <p:nvSpPr>
          <p:cNvPr id="28" name="Rectangle 27">
            <a:extLst>
              <a:ext uri="{FF2B5EF4-FFF2-40B4-BE49-F238E27FC236}">
                <a16:creationId xmlns:a16="http://schemas.microsoft.com/office/drawing/2014/main" id="{E5535C01-AB42-6046-9825-0CB4267EAEBD}"/>
              </a:ext>
            </a:extLst>
          </p:cNvPr>
          <p:cNvSpPr/>
          <p:nvPr/>
        </p:nvSpPr>
        <p:spPr>
          <a:xfrm>
            <a:off x="4806469" y="903741"/>
            <a:ext cx="1992775" cy="1200329"/>
          </a:xfrm>
          <a:prstGeom prst="rect">
            <a:avLst/>
          </a:prstGeom>
        </p:spPr>
        <p:txBody>
          <a:bodyPr wrap="square">
            <a:spAutoFit/>
          </a:bodyPr>
          <a:lstStyle/>
          <a:p>
            <a:pPr algn="r"/>
            <a:r>
              <a:rPr lang="en-US" b="1" dirty="0"/>
              <a:t>F</a:t>
            </a:r>
            <a:r>
              <a:rPr lang="en-US" dirty="0"/>
              <a:t>ind</a:t>
            </a:r>
          </a:p>
          <a:p>
            <a:pPr algn="r"/>
            <a:r>
              <a:rPr lang="en-US" b="1" dirty="0"/>
              <a:t>A</a:t>
            </a:r>
            <a:r>
              <a:rPr lang="en-US" dirty="0"/>
              <a:t>ccess</a:t>
            </a:r>
          </a:p>
          <a:p>
            <a:pPr algn="r"/>
            <a:r>
              <a:rPr lang="en-US" b="1" dirty="0"/>
              <a:t>I</a:t>
            </a:r>
            <a:r>
              <a:rPr lang="en-US" dirty="0"/>
              <a:t>nteroperate</a:t>
            </a:r>
          </a:p>
          <a:p>
            <a:pPr algn="r"/>
            <a:r>
              <a:rPr lang="en-US" b="1" dirty="0"/>
              <a:t>R</a:t>
            </a:r>
            <a:r>
              <a:rPr lang="en-US" i="1" dirty="0"/>
              <a:t>euse</a:t>
            </a:r>
            <a:r>
              <a:rPr lang="en-US" dirty="0"/>
              <a:t>/Replicate</a:t>
            </a:r>
            <a:endParaRPr lang="en-US"/>
          </a:p>
        </p:txBody>
      </p:sp>
    </p:spTree>
    <p:extLst>
      <p:ext uri="{BB962C8B-B14F-4D97-AF65-F5344CB8AC3E}">
        <p14:creationId xmlns:p14="http://schemas.microsoft.com/office/powerpoint/2010/main" val="112199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74157716-09EE-B740-9A97-8C324D6C4852}"/>
              </a:ext>
            </a:extLst>
          </p:cNvPr>
          <p:cNvSpPr txBox="1">
            <a:spLocks/>
          </p:cNvSpPr>
          <p:nvPr/>
        </p:nvSpPr>
        <p:spPr>
          <a:xfrm>
            <a:off x="125147" y="6395265"/>
            <a:ext cx="11268635" cy="9254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Part 4:  Slide 18: PheWAS in rodents requires a phenome</a:t>
            </a:r>
            <a:endParaRPr lang="en-US" sz="2000" dirty="0"/>
          </a:p>
        </p:txBody>
      </p:sp>
      <p:sp>
        <p:nvSpPr>
          <p:cNvPr id="8" name="Rectangle 7">
            <a:extLst>
              <a:ext uri="{FF2B5EF4-FFF2-40B4-BE49-F238E27FC236}">
                <a16:creationId xmlns:a16="http://schemas.microsoft.com/office/drawing/2014/main" id="{2B3883FC-2B20-8A43-92D5-20F0AF13B913}"/>
              </a:ext>
            </a:extLst>
          </p:cNvPr>
          <p:cNvSpPr/>
          <p:nvPr/>
        </p:nvSpPr>
        <p:spPr>
          <a:xfrm>
            <a:off x="10054" y="-28681"/>
            <a:ext cx="12181945" cy="954107"/>
          </a:xfrm>
          <a:prstGeom prst="rect">
            <a:avLst/>
          </a:prstGeom>
        </p:spPr>
        <p:txBody>
          <a:bodyPr wrap="square">
            <a:spAutoFit/>
          </a:bodyPr>
          <a:lstStyle/>
          <a:p>
            <a:r>
              <a:rPr lang="en-US" sz="2800" b="1" i="1" dirty="0">
                <a:solidFill>
                  <a:schemeClr val="accent1">
                    <a:lumMod val="75000"/>
                  </a:schemeClr>
                </a:solidFill>
              </a:rPr>
              <a:t>Two problems: Generating a phenome</a:t>
            </a:r>
          </a:p>
          <a:p>
            <a:r>
              <a:rPr lang="en-US" sz="2800" b="1" i="1" dirty="0">
                <a:solidFill>
                  <a:schemeClr val="accent1">
                    <a:lumMod val="75000"/>
                  </a:schemeClr>
                </a:solidFill>
              </a:rPr>
              <a:t>and seeing through the LD </a:t>
            </a:r>
            <a:endParaRPr lang="en-US" dirty="0">
              <a:solidFill>
                <a:schemeClr val="accent1">
                  <a:lumMod val="75000"/>
                </a:schemeClr>
              </a:solidFill>
            </a:endParaRPr>
          </a:p>
        </p:txBody>
      </p:sp>
      <p:sp>
        <p:nvSpPr>
          <p:cNvPr id="38" name="Rectangle 37">
            <a:extLst>
              <a:ext uri="{FF2B5EF4-FFF2-40B4-BE49-F238E27FC236}">
                <a16:creationId xmlns:a16="http://schemas.microsoft.com/office/drawing/2014/main" id="{D28F581C-B7E8-234D-9776-2E465EF56B67}"/>
              </a:ext>
            </a:extLst>
          </p:cNvPr>
          <p:cNvSpPr/>
          <p:nvPr/>
        </p:nvSpPr>
        <p:spPr>
          <a:xfrm>
            <a:off x="4553712" y="475488"/>
            <a:ext cx="1252728" cy="457200"/>
          </a:xfrm>
          <a:prstGeom prst="rect">
            <a:avLst/>
          </a:prstGeom>
          <a:solidFill>
            <a:schemeClr val="bg1"/>
          </a:solidFill>
          <a:ln>
            <a:solidFill>
              <a:srgbClr val="FAFF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4F4DC50-B6E5-684F-8E0B-7107CD61A790}"/>
              </a:ext>
            </a:extLst>
          </p:cNvPr>
          <p:cNvPicPr>
            <a:picLocks noChangeAspect="1"/>
          </p:cNvPicPr>
          <p:nvPr/>
        </p:nvPicPr>
        <p:blipFill rotWithShape="1">
          <a:blip r:embed="rId2"/>
          <a:srcRect t="9520"/>
          <a:stretch/>
        </p:blipFill>
        <p:spPr>
          <a:xfrm>
            <a:off x="6246469" y="115747"/>
            <a:ext cx="5776651" cy="1100058"/>
          </a:xfrm>
          <a:prstGeom prst="rect">
            <a:avLst/>
          </a:prstGeom>
        </p:spPr>
      </p:pic>
      <p:pic>
        <p:nvPicPr>
          <p:cNvPr id="7" name="Picture 6">
            <a:extLst>
              <a:ext uri="{FF2B5EF4-FFF2-40B4-BE49-F238E27FC236}">
                <a16:creationId xmlns:a16="http://schemas.microsoft.com/office/drawing/2014/main" id="{939E59C8-1962-3D4D-9D4C-555F98CC19FE}"/>
              </a:ext>
            </a:extLst>
          </p:cNvPr>
          <p:cNvPicPr>
            <a:picLocks noChangeAspect="1"/>
          </p:cNvPicPr>
          <p:nvPr/>
        </p:nvPicPr>
        <p:blipFill>
          <a:blip r:embed="rId3"/>
          <a:stretch>
            <a:fillRect/>
          </a:stretch>
        </p:blipFill>
        <p:spPr>
          <a:xfrm>
            <a:off x="10405641" y="640075"/>
            <a:ext cx="766742" cy="302136"/>
          </a:xfrm>
          <a:prstGeom prst="rect">
            <a:avLst/>
          </a:prstGeom>
        </p:spPr>
      </p:pic>
      <p:pic>
        <p:nvPicPr>
          <p:cNvPr id="10" name="Picture 9">
            <a:extLst>
              <a:ext uri="{FF2B5EF4-FFF2-40B4-BE49-F238E27FC236}">
                <a16:creationId xmlns:a16="http://schemas.microsoft.com/office/drawing/2014/main" id="{4D4895CF-0A1D-6448-95DB-8B6260D18A8D}"/>
              </a:ext>
            </a:extLst>
          </p:cNvPr>
          <p:cNvPicPr>
            <a:picLocks noChangeAspect="1"/>
          </p:cNvPicPr>
          <p:nvPr/>
        </p:nvPicPr>
        <p:blipFill>
          <a:blip r:embed="rId4"/>
          <a:stretch>
            <a:fillRect/>
          </a:stretch>
        </p:blipFill>
        <p:spPr>
          <a:xfrm>
            <a:off x="150471" y="1020122"/>
            <a:ext cx="5849100" cy="5045011"/>
          </a:xfrm>
          <a:prstGeom prst="rect">
            <a:avLst/>
          </a:prstGeom>
        </p:spPr>
      </p:pic>
      <p:pic>
        <p:nvPicPr>
          <p:cNvPr id="12" name="Picture 11">
            <a:extLst>
              <a:ext uri="{FF2B5EF4-FFF2-40B4-BE49-F238E27FC236}">
                <a16:creationId xmlns:a16="http://schemas.microsoft.com/office/drawing/2014/main" id="{B9D3395B-986E-2248-8BA5-FF83B1513B4B}"/>
              </a:ext>
            </a:extLst>
          </p:cNvPr>
          <p:cNvPicPr>
            <a:picLocks noChangeAspect="1"/>
          </p:cNvPicPr>
          <p:nvPr/>
        </p:nvPicPr>
        <p:blipFill>
          <a:blip r:embed="rId5"/>
          <a:stretch>
            <a:fillRect/>
          </a:stretch>
        </p:blipFill>
        <p:spPr>
          <a:xfrm>
            <a:off x="6257544" y="1261640"/>
            <a:ext cx="5849575" cy="4922625"/>
          </a:xfrm>
          <a:prstGeom prst="rect">
            <a:avLst/>
          </a:prstGeom>
        </p:spPr>
      </p:pic>
    </p:spTree>
    <p:extLst>
      <p:ext uri="{BB962C8B-B14F-4D97-AF65-F5344CB8AC3E}">
        <p14:creationId xmlns:p14="http://schemas.microsoft.com/office/powerpoint/2010/main" val="3495448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74157716-09EE-B740-9A97-8C324D6C4852}"/>
              </a:ext>
            </a:extLst>
          </p:cNvPr>
          <p:cNvSpPr txBox="1">
            <a:spLocks/>
          </p:cNvSpPr>
          <p:nvPr/>
        </p:nvSpPr>
        <p:spPr>
          <a:xfrm>
            <a:off x="125147" y="6395265"/>
            <a:ext cx="11268635" cy="4627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Part 4: Slide 19</a:t>
            </a:r>
            <a:endParaRPr lang="en-US" sz="2000" dirty="0"/>
          </a:p>
        </p:txBody>
      </p:sp>
      <p:sp>
        <p:nvSpPr>
          <p:cNvPr id="8" name="Rectangle 7">
            <a:extLst>
              <a:ext uri="{FF2B5EF4-FFF2-40B4-BE49-F238E27FC236}">
                <a16:creationId xmlns:a16="http://schemas.microsoft.com/office/drawing/2014/main" id="{2B3883FC-2B20-8A43-92D5-20F0AF13B913}"/>
              </a:ext>
            </a:extLst>
          </p:cNvPr>
          <p:cNvSpPr/>
          <p:nvPr/>
        </p:nvSpPr>
        <p:spPr>
          <a:xfrm>
            <a:off x="10054" y="-28681"/>
            <a:ext cx="12181945" cy="523220"/>
          </a:xfrm>
          <a:prstGeom prst="rect">
            <a:avLst/>
          </a:prstGeom>
        </p:spPr>
        <p:txBody>
          <a:bodyPr wrap="square">
            <a:spAutoFit/>
          </a:bodyPr>
          <a:lstStyle/>
          <a:p>
            <a:r>
              <a:rPr lang="en-US" sz="2800" b="1" i="1" dirty="0">
                <a:solidFill>
                  <a:schemeClr val="accent1">
                    <a:lumMod val="75000"/>
                  </a:schemeClr>
                </a:solidFill>
              </a:rPr>
              <a:t>AHR PheWAS in mouse and human </a:t>
            </a:r>
            <a:r>
              <a:rPr lang="en-US" sz="2400" b="1" i="1" dirty="0">
                <a:solidFill>
                  <a:schemeClr val="accent1">
                    <a:lumMod val="75000"/>
                  </a:schemeClr>
                </a:solidFill>
              </a:rPr>
              <a:t>(BioVU, Josh Denny and team)</a:t>
            </a:r>
            <a:endParaRPr lang="en-US" dirty="0">
              <a:solidFill>
                <a:schemeClr val="accent1">
                  <a:lumMod val="75000"/>
                </a:schemeClr>
              </a:solidFill>
            </a:endParaRPr>
          </a:p>
        </p:txBody>
      </p:sp>
      <p:sp>
        <p:nvSpPr>
          <p:cNvPr id="38" name="Rectangle 37">
            <a:extLst>
              <a:ext uri="{FF2B5EF4-FFF2-40B4-BE49-F238E27FC236}">
                <a16:creationId xmlns:a16="http://schemas.microsoft.com/office/drawing/2014/main" id="{D28F581C-B7E8-234D-9776-2E465EF56B67}"/>
              </a:ext>
            </a:extLst>
          </p:cNvPr>
          <p:cNvSpPr/>
          <p:nvPr/>
        </p:nvSpPr>
        <p:spPr>
          <a:xfrm>
            <a:off x="4553712" y="475488"/>
            <a:ext cx="1252728" cy="457200"/>
          </a:xfrm>
          <a:prstGeom prst="rect">
            <a:avLst/>
          </a:prstGeom>
          <a:solidFill>
            <a:schemeClr val="bg1"/>
          </a:solidFill>
          <a:ln>
            <a:solidFill>
              <a:srgbClr val="FAFF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7C5B563-019A-0343-960E-B47AEC5CA106}"/>
              </a:ext>
            </a:extLst>
          </p:cNvPr>
          <p:cNvPicPr>
            <a:picLocks noChangeAspect="1"/>
          </p:cNvPicPr>
          <p:nvPr/>
        </p:nvPicPr>
        <p:blipFill rotWithShape="1">
          <a:blip r:embed="rId2"/>
          <a:srcRect l="1334" t="4176" r="1297"/>
          <a:stretch/>
        </p:blipFill>
        <p:spPr>
          <a:xfrm>
            <a:off x="2048719" y="651617"/>
            <a:ext cx="9850055" cy="6206383"/>
          </a:xfrm>
          <a:prstGeom prst="rect">
            <a:avLst/>
          </a:prstGeom>
        </p:spPr>
      </p:pic>
    </p:spTree>
    <p:extLst>
      <p:ext uri="{BB962C8B-B14F-4D97-AF65-F5344CB8AC3E}">
        <p14:creationId xmlns:p14="http://schemas.microsoft.com/office/powerpoint/2010/main" val="173619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D073842-14EA-9349-880C-0F6A27FB49E7}"/>
              </a:ext>
            </a:extLst>
          </p:cNvPr>
          <p:cNvSpPr txBox="1"/>
          <p:nvPr/>
        </p:nvSpPr>
        <p:spPr>
          <a:xfrm>
            <a:off x="5849848" y="797354"/>
            <a:ext cx="225482" cy="461665"/>
          </a:xfrm>
          <a:prstGeom prst="rect">
            <a:avLst/>
          </a:prstGeom>
          <a:noFill/>
        </p:spPr>
        <p:txBody>
          <a:bodyPr wrap="square" rtlCol="0">
            <a:spAutoFit/>
          </a:bodyPr>
          <a:lstStyle/>
          <a:p>
            <a:r>
              <a:rPr lang="en-US" sz="2400" b="1" dirty="0"/>
              <a:t>2</a:t>
            </a:r>
          </a:p>
        </p:txBody>
      </p:sp>
      <p:sp>
        <p:nvSpPr>
          <p:cNvPr id="15" name="Rectangle 14">
            <a:extLst>
              <a:ext uri="{FF2B5EF4-FFF2-40B4-BE49-F238E27FC236}">
                <a16:creationId xmlns:a16="http://schemas.microsoft.com/office/drawing/2014/main" id="{05377EC4-9B4D-964A-ACC1-8EF2C7FBB94E}"/>
              </a:ext>
            </a:extLst>
          </p:cNvPr>
          <p:cNvSpPr/>
          <p:nvPr/>
        </p:nvSpPr>
        <p:spPr>
          <a:xfrm>
            <a:off x="6231863" y="210438"/>
            <a:ext cx="5702463" cy="6278642"/>
          </a:xfrm>
          <a:prstGeom prst="rect">
            <a:avLst/>
          </a:prstGeom>
        </p:spPr>
        <p:txBody>
          <a:bodyPr wrap="square">
            <a:spAutoFit/>
          </a:bodyPr>
          <a:lstStyle/>
          <a:p>
            <a:r>
              <a:rPr lang="en-US" sz="2000" dirty="0"/>
              <a:t>Mapping resources and comparisons</a:t>
            </a:r>
          </a:p>
          <a:p>
            <a:endParaRPr lang="en-US" sz="2000" dirty="0"/>
          </a:p>
          <a:p>
            <a:r>
              <a:rPr lang="en-US" sz="2000" dirty="0"/>
              <a:t>When is it practical </a:t>
            </a:r>
            <a:r>
              <a:rPr lang="en-US" sz="2000" dirty="0">
                <a:solidFill>
                  <a:srgbClr val="C00000"/>
                </a:solidFill>
              </a:rPr>
              <a:t>or not</a:t>
            </a:r>
            <a:r>
              <a:rPr lang="en-US" sz="2000" dirty="0"/>
              <a:t> to define genes and causal variants associated with loci? </a:t>
            </a:r>
            <a:r>
              <a:rPr lang="en-US" sz="2000" dirty="0">
                <a:solidFill>
                  <a:srgbClr val="C00000"/>
                </a:solidFill>
              </a:rPr>
              <a:t>Key</a:t>
            </a:r>
            <a:r>
              <a:rPr lang="en-US" sz="2000" dirty="0"/>
              <a:t> </a:t>
            </a:r>
            <a:r>
              <a:rPr lang="en-US" sz="2000" dirty="0">
                <a:solidFill>
                  <a:srgbClr val="C00000"/>
                </a:solidFill>
              </a:rPr>
              <a:t>factors</a:t>
            </a:r>
            <a:r>
              <a:rPr lang="en-US" sz="2000" dirty="0"/>
              <a:t>: Map precision, genetic complexity of locus (numbers of variants and genes in interval), robustness and GXE sensitivity </a:t>
            </a:r>
          </a:p>
          <a:p>
            <a:endParaRPr lang="en-US" sz="1000" dirty="0"/>
          </a:p>
          <a:p>
            <a:r>
              <a:rPr lang="en-US" sz="2000" dirty="0"/>
              <a:t>Classic </a:t>
            </a:r>
            <a:r>
              <a:rPr lang="en-US" sz="2000" dirty="0">
                <a:solidFill>
                  <a:srgbClr val="C00000"/>
                </a:solidFill>
              </a:rPr>
              <a:t>forward genetic methods</a:t>
            </a:r>
            <a:r>
              <a:rPr lang="en-US" sz="2000" dirty="0"/>
              <a:t> that have worked, but almost always with a caveat or two. QT nucleotide are icing-on-cake, not essential for mechanistic or tranlational studies.</a:t>
            </a:r>
          </a:p>
          <a:p>
            <a:endParaRPr lang="en-US" sz="1400" dirty="0"/>
          </a:p>
          <a:p>
            <a:r>
              <a:rPr lang="en-US" sz="2000" dirty="0"/>
              <a:t>New </a:t>
            </a:r>
            <a:r>
              <a:rPr lang="en-US" sz="2000" dirty="0">
                <a:solidFill>
                  <a:srgbClr val="C00000"/>
                </a:solidFill>
              </a:rPr>
              <a:t>reverse genetic methods </a:t>
            </a:r>
            <a:r>
              <a:rPr lang="en-US" sz="2000" dirty="0"/>
              <a:t>and</a:t>
            </a:r>
            <a:r>
              <a:rPr lang="en-US" sz="2000" dirty="0">
                <a:solidFill>
                  <a:srgbClr val="C00000"/>
                </a:solidFill>
              </a:rPr>
              <a:t> phenome-wide association studies </a:t>
            </a:r>
            <a:r>
              <a:rPr lang="en-US" sz="2000" dirty="0"/>
              <a:t>(PheWas). </a:t>
            </a:r>
            <a:r>
              <a:rPr lang="en-US" sz="2000" dirty="0">
                <a:solidFill>
                  <a:srgbClr val="C00000"/>
                </a:solidFill>
              </a:rPr>
              <a:t>Epoch effects</a:t>
            </a:r>
            <a:r>
              <a:rPr lang="en-US" sz="2000" dirty="0"/>
              <a:t> as a </a:t>
            </a:r>
            <a:r>
              <a:rPr lang="en-US" sz="2000" dirty="0">
                <a:solidFill>
                  <a:srgbClr val="C00000"/>
                </a:solidFill>
              </a:rPr>
              <a:t>hybrid methods</a:t>
            </a:r>
            <a:r>
              <a:rPr lang="en-US" sz="2000" dirty="0"/>
              <a:t> (forward and reverse)</a:t>
            </a:r>
          </a:p>
          <a:p>
            <a:endParaRPr lang="en-US" sz="2000" dirty="0"/>
          </a:p>
          <a:p>
            <a:r>
              <a:rPr lang="en-US" sz="2000" dirty="0"/>
              <a:t>Demo of some ways to cherry pick. (1) Finding strong loci worth converting to gene variants. (2) Finding impactful variants worth converting to phenotypes</a:t>
            </a:r>
            <a:endParaRPr lang="en-US" dirty="0"/>
          </a:p>
          <a:p>
            <a:r>
              <a:rPr lang="en-US" dirty="0"/>
              <a:t> </a:t>
            </a:r>
          </a:p>
        </p:txBody>
      </p:sp>
      <p:sp>
        <p:nvSpPr>
          <p:cNvPr id="18" name="TextBox 17">
            <a:extLst>
              <a:ext uri="{FF2B5EF4-FFF2-40B4-BE49-F238E27FC236}">
                <a16:creationId xmlns:a16="http://schemas.microsoft.com/office/drawing/2014/main" id="{DBA09727-0FA7-B343-8B9F-9C1865C560F5}"/>
              </a:ext>
            </a:extLst>
          </p:cNvPr>
          <p:cNvSpPr txBox="1"/>
          <p:nvPr/>
        </p:nvSpPr>
        <p:spPr>
          <a:xfrm>
            <a:off x="5875562" y="2446638"/>
            <a:ext cx="342834" cy="734412"/>
          </a:xfrm>
          <a:prstGeom prst="rect">
            <a:avLst/>
          </a:prstGeom>
          <a:noFill/>
        </p:spPr>
        <p:txBody>
          <a:bodyPr wrap="none" rtlCol="0">
            <a:noAutofit/>
          </a:bodyPr>
          <a:lstStyle/>
          <a:p>
            <a:r>
              <a:rPr lang="en-US" sz="2400" b="1" dirty="0"/>
              <a:t>3</a:t>
            </a:r>
          </a:p>
        </p:txBody>
      </p:sp>
      <p:sp>
        <p:nvSpPr>
          <p:cNvPr id="20" name="Rectangle 19">
            <a:extLst>
              <a:ext uri="{FF2B5EF4-FFF2-40B4-BE49-F238E27FC236}">
                <a16:creationId xmlns:a16="http://schemas.microsoft.com/office/drawing/2014/main" id="{0CD6D9E1-563F-264C-B0EE-77EB1D0214E7}"/>
              </a:ext>
            </a:extLst>
          </p:cNvPr>
          <p:cNvSpPr/>
          <p:nvPr/>
        </p:nvSpPr>
        <p:spPr>
          <a:xfrm>
            <a:off x="167232" y="6508310"/>
            <a:ext cx="10711439" cy="369332"/>
          </a:xfrm>
          <a:prstGeom prst="rect">
            <a:avLst/>
          </a:prstGeom>
        </p:spPr>
        <p:txBody>
          <a:bodyPr wrap="square">
            <a:spAutoFit/>
          </a:bodyPr>
          <a:lstStyle/>
          <a:p>
            <a:r>
              <a:rPr lang="en-US" b="1" dirty="0"/>
              <a:t>Slide 2: </a:t>
            </a:r>
            <a:r>
              <a:rPr lang="en-US" b="1" dirty="0">
                <a:solidFill>
                  <a:srgbClr val="C00000"/>
                </a:solidFill>
              </a:rPr>
              <a:t>OPAR.io</a:t>
            </a:r>
            <a:r>
              <a:rPr lang="en-US" b="1" dirty="0"/>
              <a:t> for presentations and </a:t>
            </a:r>
            <a:r>
              <a:rPr lang="en-US" b="1" i="1" dirty="0">
                <a:solidFill>
                  <a:schemeClr val="accent1">
                    <a:lumMod val="75000"/>
                  </a:schemeClr>
                </a:solidFill>
              </a:rPr>
              <a:t>omics data for addictome research</a:t>
            </a:r>
            <a:endParaRPr lang="en-US" b="1" i="1">
              <a:solidFill>
                <a:schemeClr val="accent1">
                  <a:lumMod val="75000"/>
                </a:schemeClr>
              </a:solidFill>
              <a:effectLst/>
            </a:endParaRPr>
          </a:p>
        </p:txBody>
      </p:sp>
      <p:sp>
        <p:nvSpPr>
          <p:cNvPr id="24" name="TextBox 23">
            <a:extLst>
              <a:ext uri="{FF2B5EF4-FFF2-40B4-BE49-F238E27FC236}">
                <a16:creationId xmlns:a16="http://schemas.microsoft.com/office/drawing/2014/main" id="{B3A2A30C-950B-7847-9CB7-6F8805DD94C1}"/>
              </a:ext>
            </a:extLst>
          </p:cNvPr>
          <p:cNvSpPr txBox="1"/>
          <p:nvPr/>
        </p:nvSpPr>
        <p:spPr>
          <a:xfrm>
            <a:off x="5848442" y="3893720"/>
            <a:ext cx="340158" cy="678161"/>
          </a:xfrm>
          <a:prstGeom prst="rect">
            <a:avLst/>
          </a:prstGeom>
          <a:noFill/>
        </p:spPr>
        <p:txBody>
          <a:bodyPr wrap="none" rtlCol="0">
            <a:noAutofit/>
          </a:bodyPr>
          <a:lstStyle/>
          <a:p>
            <a:r>
              <a:rPr lang="en-US" sz="2400" b="1" dirty="0"/>
              <a:t>4</a:t>
            </a:r>
          </a:p>
        </p:txBody>
      </p:sp>
      <p:pic>
        <p:nvPicPr>
          <p:cNvPr id="25" name="Picture 24">
            <a:extLst>
              <a:ext uri="{FF2B5EF4-FFF2-40B4-BE49-F238E27FC236}">
                <a16:creationId xmlns:a16="http://schemas.microsoft.com/office/drawing/2014/main" id="{06AF23D1-D38F-4240-941B-D75AA64A1E54}"/>
              </a:ext>
            </a:extLst>
          </p:cNvPr>
          <p:cNvPicPr>
            <a:picLocks noChangeAspect="1"/>
          </p:cNvPicPr>
          <p:nvPr/>
        </p:nvPicPr>
        <p:blipFill>
          <a:blip r:embed="rId2"/>
          <a:stretch>
            <a:fillRect/>
          </a:stretch>
        </p:blipFill>
        <p:spPr>
          <a:xfrm>
            <a:off x="948519" y="3902262"/>
            <a:ext cx="3577183" cy="2647494"/>
          </a:xfrm>
          <a:prstGeom prst="rect">
            <a:avLst/>
          </a:prstGeom>
        </p:spPr>
      </p:pic>
      <p:sp>
        <p:nvSpPr>
          <p:cNvPr id="27" name="TextBox 26">
            <a:extLst>
              <a:ext uri="{FF2B5EF4-FFF2-40B4-BE49-F238E27FC236}">
                <a16:creationId xmlns:a16="http://schemas.microsoft.com/office/drawing/2014/main" id="{C6547B22-3DFD-1147-8D8F-2659B59F44B6}"/>
              </a:ext>
            </a:extLst>
          </p:cNvPr>
          <p:cNvSpPr txBox="1"/>
          <p:nvPr/>
        </p:nvSpPr>
        <p:spPr>
          <a:xfrm>
            <a:off x="5848442" y="5213657"/>
            <a:ext cx="340158" cy="678161"/>
          </a:xfrm>
          <a:prstGeom prst="rect">
            <a:avLst/>
          </a:prstGeom>
          <a:noFill/>
        </p:spPr>
        <p:txBody>
          <a:bodyPr wrap="none" rtlCol="0">
            <a:noAutofit/>
          </a:bodyPr>
          <a:lstStyle/>
          <a:p>
            <a:r>
              <a:rPr lang="en-US" sz="2400" b="1" dirty="0"/>
              <a:t>5</a:t>
            </a:r>
          </a:p>
        </p:txBody>
      </p:sp>
      <p:sp>
        <p:nvSpPr>
          <p:cNvPr id="2" name="Rectangle 1">
            <a:extLst>
              <a:ext uri="{FF2B5EF4-FFF2-40B4-BE49-F238E27FC236}">
                <a16:creationId xmlns:a16="http://schemas.microsoft.com/office/drawing/2014/main" id="{7F358EDF-2537-3D45-8860-D2396EE61E6E}"/>
              </a:ext>
            </a:extLst>
          </p:cNvPr>
          <p:cNvSpPr/>
          <p:nvPr/>
        </p:nvSpPr>
        <p:spPr>
          <a:xfrm>
            <a:off x="147181" y="49875"/>
            <a:ext cx="4551824" cy="1015663"/>
          </a:xfrm>
          <a:prstGeom prst="rect">
            <a:avLst/>
          </a:prstGeom>
        </p:spPr>
        <p:txBody>
          <a:bodyPr wrap="none">
            <a:spAutoFit/>
          </a:bodyPr>
          <a:lstStyle/>
          <a:p>
            <a:r>
              <a:rPr lang="en-US" b="1"/>
              <a:t>Where to find the presentations in this series</a:t>
            </a:r>
          </a:p>
          <a:p>
            <a:r>
              <a:rPr lang="en-US" b="1"/>
              <a:t>  </a:t>
            </a:r>
            <a:r>
              <a:rPr lang="en-US" sz="2400" b="1"/>
              <a:t>  </a:t>
            </a:r>
            <a:r>
              <a:rPr lang="en-US" sz="2400" b="1" i="1">
                <a:solidFill>
                  <a:srgbClr val="C00000"/>
                </a:solidFill>
              </a:rPr>
              <a:t>OPAR.io</a:t>
            </a:r>
            <a:endParaRPr lang="en-US" b="1" i="1">
              <a:solidFill>
                <a:srgbClr val="C00000"/>
              </a:solidFill>
            </a:endParaRPr>
          </a:p>
          <a:p>
            <a:endParaRPr lang="en-US"/>
          </a:p>
        </p:txBody>
      </p:sp>
      <p:pic>
        <p:nvPicPr>
          <p:cNvPr id="4" name="Picture 3">
            <a:extLst>
              <a:ext uri="{FF2B5EF4-FFF2-40B4-BE49-F238E27FC236}">
                <a16:creationId xmlns:a16="http://schemas.microsoft.com/office/drawing/2014/main" id="{0F60AF84-2FEC-D741-B67C-7B6DE115083D}"/>
              </a:ext>
            </a:extLst>
          </p:cNvPr>
          <p:cNvPicPr>
            <a:picLocks noChangeAspect="1"/>
          </p:cNvPicPr>
          <p:nvPr/>
        </p:nvPicPr>
        <p:blipFill>
          <a:blip r:embed="rId3"/>
          <a:stretch>
            <a:fillRect/>
          </a:stretch>
        </p:blipFill>
        <p:spPr>
          <a:xfrm>
            <a:off x="95301" y="833380"/>
            <a:ext cx="5715190" cy="3886767"/>
          </a:xfrm>
          <a:prstGeom prst="rect">
            <a:avLst/>
          </a:prstGeom>
        </p:spPr>
      </p:pic>
      <p:sp>
        <p:nvSpPr>
          <p:cNvPr id="16" name="TextBox 15">
            <a:extLst>
              <a:ext uri="{FF2B5EF4-FFF2-40B4-BE49-F238E27FC236}">
                <a16:creationId xmlns:a16="http://schemas.microsoft.com/office/drawing/2014/main" id="{2259D2BC-DFF8-A847-8BB0-E7D859C1DFB3}"/>
              </a:ext>
            </a:extLst>
          </p:cNvPr>
          <p:cNvSpPr txBox="1"/>
          <p:nvPr/>
        </p:nvSpPr>
        <p:spPr>
          <a:xfrm>
            <a:off x="5834373" y="170649"/>
            <a:ext cx="225482" cy="461665"/>
          </a:xfrm>
          <a:prstGeom prst="rect">
            <a:avLst/>
          </a:prstGeom>
          <a:noFill/>
        </p:spPr>
        <p:txBody>
          <a:bodyPr wrap="square" rtlCol="0">
            <a:spAutoFit/>
          </a:bodyPr>
          <a:lstStyle/>
          <a:p>
            <a:r>
              <a:rPr lang="en-US" sz="2400" b="1" dirty="0"/>
              <a:t>1</a:t>
            </a:r>
          </a:p>
        </p:txBody>
      </p:sp>
    </p:spTree>
    <p:extLst>
      <p:ext uri="{BB962C8B-B14F-4D97-AF65-F5344CB8AC3E}">
        <p14:creationId xmlns:p14="http://schemas.microsoft.com/office/powerpoint/2010/main" val="2854073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74157716-09EE-B740-9A97-8C324D6C4852}"/>
              </a:ext>
            </a:extLst>
          </p:cNvPr>
          <p:cNvSpPr txBox="1">
            <a:spLocks/>
          </p:cNvSpPr>
          <p:nvPr/>
        </p:nvSpPr>
        <p:spPr>
          <a:xfrm>
            <a:off x="113572" y="6395265"/>
            <a:ext cx="11268635" cy="4627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Part 4: Slide 20  </a:t>
            </a:r>
            <a:r>
              <a:rPr lang="en-US" sz="2000" i="1" dirty="0"/>
              <a:t>(show </a:t>
            </a:r>
            <a:r>
              <a:rPr lang="en-US" sz="2000" b="1" i="1" dirty="0">
                <a:solidFill>
                  <a:srgbClr val="C00000"/>
                </a:solidFill>
              </a:rPr>
              <a:t>Supplement table 4</a:t>
            </a:r>
            <a:r>
              <a:rPr lang="en-US" sz="2000" i="1" dirty="0"/>
              <a:t> live from Wang et al. 2016)</a:t>
            </a:r>
          </a:p>
        </p:txBody>
      </p:sp>
      <p:sp>
        <p:nvSpPr>
          <p:cNvPr id="8" name="Rectangle 7">
            <a:extLst>
              <a:ext uri="{FF2B5EF4-FFF2-40B4-BE49-F238E27FC236}">
                <a16:creationId xmlns:a16="http://schemas.microsoft.com/office/drawing/2014/main" id="{2B3883FC-2B20-8A43-92D5-20F0AF13B913}"/>
              </a:ext>
            </a:extLst>
          </p:cNvPr>
          <p:cNvSpPr/>
          <p:nvPr/>
        </p:nvSpPr>
        <p:spPr>
          <a:xfrm>
            <a:off x="10054" y="-28681"/>
            <a:ext cx="12181945" cy="523220"/>
          </a:xfrm>
          <a:prstGeom prst="rect">
            <a:avLst/>
          </a:prstGeom>
        </p:spPr>
        <p:txBody>
          <a:bodyPr wrap="square">
            <a:spAutoFit/>
          </a:bodyPr>
          <a:lstStyle/>
          <a:p>
            <a:r>
              <a:rPr lang="en-US" sz="2800" b="1" i="1" dirty="0">
                <a:solidFill>
                  <a:schemeClr val="accent1">
                    <a:lumMod val="75000"/>
                  </a:schemeClr>
                </a:solidFill>
              </a:rPr>
              <a:t>  Catalog of 12,000 missense variants segregating in the BXD family</a:t>
            </a:r>
            <a:endParaRPr lang="en-US" dirty="0">
              <a:solidFill>
                <a:schemeClr val="accent1">
                  <a:lumMod val="75000"/>
                </a:schemeClr>
              </a:solidFill>
            </a:endParaRPr>
          </a:p>
        </p:txBody>
      </p:sp>
      <p:sp>
        <p:nvSpPr>
          <p:cNvPr id="38" name="Rectangle 37">
            <a:extLst>
              <a:ext uri="{FF2B5EF4-FFF2-40B4-BE49-F238E27FC236}">
                <a16:creationId xmlns:a16="http://schemas.microsoft.com/office/drawing/2014/main" id="{D28F581C-B7E8-234D-9776-2E465EF56B67}"/>
              </a:ext>
            </a:extLst>
          </p:cNvPr>
          <p:cNvSpPr/>
          <p:nvPr/>
        </p:nvSpPr>
        <p:spPr>
          <a:xfrm>
            <a:off x="4553712" y="475488"/>
            <a:ext cx="1252728" cy="457200"/>
          </a:xfrm>
          <a:prstGeom prst="rect">
            <a:avLst/>
          </a:prstGeom>
          <a:solidFill>
            <a:schemeClr val="bg1"/>
          </a:solidFill>
          <a:ln>
            <a:solidFill>
              <a:srgbClr val="FAFF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493BA2-DBD9-0E44-89F4-57E97EF3CD06}"/>
              </a:ext>
            </a:extLst>
          </p:cNvPr>
          <p:cNvPicPr>
            <a:picLocks noChangeAspect="1"/>
          </p:cNvPicPr>
          <p:nvPr/>
        </p:nvPicPr>
        <p:blipFill>
          <a:blip r:embed="rId2"/>
          <a:stretch>
            <a:fillRect/>
          </a:stretch>
        </p:blipFill>
        <p:spPr>
          <a:xfrm>
            <a:off x="162046" y="1326809"/>
            <a:ext cx="8471287" cy="4987179"/>
          </a:xfrm>
          <a:prstGeom prst="rect">
            <a:avLst/>
          </a:prstGeom>
        </p:spPr>
      </p:pic>
      <p:sp>
        <p:nvSpPr>
          <p:cNvPr id="4" name="Rectangle 3">
            <a:extLst>
              <a:ext uri="{FF2B5EF4-FFF2-40B4-BE49-F238E27FC236}">
                <a16:creationId xmlns:a16="http://schemas.microsoft.com/office/drawing/2014/main" id="{A133FC00-41F1-D045-855E-5BCB10FF217D}"/>
              </a:ext>
            </a:extLst>
          </p:cNvPr>
          <p:cNvSpPr/>
          <p:nvPr/>
        </p:nvSpPr>
        <p:spPr>
          <a:xfrm>
            <a:off x="252677" y="524284"/>
            <a:ext cx="8641596" cy="707886"/>
          </a:xfrm>
          <a:prstGeom prst="rect">
            <a:avLst/>
          </a:prstGeom>
        </p:spPr>
        <p:txBody>
          <a:bodyPr wrap="none">
            <a:spAutoFit/>
          </a:bodyPr>
          <a:lstStyle/>
          <a:p>
            <a:r>
              <a:rPr lang="en-US" sz="2000"/>
              <a:t>This is now practical for HXB/BXH rat family and will soon be possible using HRDP.</a:t>
            </a:r>
          </a:p>
          <a:p>
            <a:r>
              <a:rPr lang="en-US" sz="2000"/>
              <a:t>Here are about ~12,000 missense mutations segregating in the BXDs in 2015.</a:t>
            </a:r>
          </a:p>
        </p:txBody>
      </p:sp>
    </p:spTree>
    <p:extLst>
      <p:ext uri="{BB962C8B-B14F-4D97-AF65-F5344CB8AC3E}">
        <p14:creationId xmlns:p14="http://schemas.microsoft.com/office/powerpoint/2010/main" val="4008426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D6D9E1-563F-264C-B0EE-77EB1D0214E7}"/>
              </a:ext>
            </a:extLst>
          </p:cNvPr>
          <p:cNvSpPr/>
          <p:nvPr/>
        </p:nvSpPr>
        <p:spPr>
          <a:xfrm>
            <a:off x="204132" y="6439612"/>
            <a:ext cx="5891867" cy="400110"/>
          </a:xfrm>
          <a:prstGeom prst="rect">
            <a:avLst/>
          </a:prstGeom>
        </p:spPr>
        <p:txBody>
          <a:bodyPr wrap="square">
            <a:spAutoFit/>
          </a:bodyPr>
          <a:lstStyle/>
          <a:p>
            <a:r>
              <a:rPr lang="en-US" sz="2000" b="1" dirty="0"/>
              <a:t>Part 4:  Slide 21  Hits as of 2017 </a:t>
            </a:r>
            <a:endParaRPr lang="en-US" sz="2000" dirty="0"/>
          </a:p>
        </p:txBody>
      </p:sp>
      <p:sp>
        <p:nvSpPr>
          <p:cNvPr id="23" name="Subtitle 2">
            <a:extLst>
              <a:ext uri="{FF2B5EF4-FFF2-40B4-BE49-F238E27FC236}">
                <a16:creationId xmlns:a16="http://schemas.microsoft.com/office/drawing/2014/main" id="{1EFFCB82-375E-AD41-9764-E9C8B89A522A}"/>
              </a:ext>
            </a:extLst>
          </p:cNvPr>
          <p:cNvSpPr txBox="1">
            <a:spLocks/>
          </p:cNvSpPr>
          <p:nvPr/>
        </p:nvSpPr>
        <p:spPr>
          <a:xfrm>
            <a:off x="147696" y="34725"/>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Interlude: a set of ~20 identified genes</a:t>
            </a:r>
            <a:endParaRPr lang="en-US" b="1" i="1" dirty="0">
              <a:solidFill>
                <a:schemeClr val="accent1">
                  <a:lumMod val="75000"/>
                </a:schemeClr>
              </a:solidFill>
            </a:endParaRPr>
          </a:p>
        </p:txBody>
      </p:sp>
      <p:sp>
        <p:nvSpPr>
          <p:cNvPr id="2" name="Rectangle 1">
            <a:extLst>
              <a:ext uri="{FF2B5EF4-FFF2-40B4-BE49-F238E27FC236}">
                <a16:creationId xmlns:a16="http://schemas.microsoft.com/office/drawing/2014/main" id="{AB185CF8-2BB3-864C-9FD2-447B24A509B5}"/>
              </a:ext>
            </a:extLst>
          </p:cNvPr>
          <p:cNvSpPr/>
          <p:nvPr/>
        </p:nvSpPr>
        <p:spPr>
          <a:xfrm>
            <a:off x="7820298" y="6273225"/>
            <a:ext cx="4371702" cy="584775"/>
          </a:xfrm>
          <a:prstGeom prst="rect">
            <a:avLst/>
          </a:prstGeom>
        </p:spPr>
        <p:txBody>
          <a:bodyPr wrap="square">
            <a:spAutoFit/>
          </a:bodyPr>
          <a:lstStyle/>
          <a:p>
            <a:r>
              <a:rPr lang="en-US" sz="1600" b="1" i="1">
                <a:solidFill>
                  <a:schemeClr val="accent1">
                    <a:lumMod val="75000"/>
                  </a:schemeClr>
                </a:solidFill>
              </a:rPr>
              <a:t>docs.google.com/document/d/1nZJydWEcFQSYdTcZwk_xwoxMjNVL_Ej9bLNEEbANkxs/edit</a:t>
            </a:r>
          </a:p>
        </p:txBody>
      </p:sp>
      <p:sp>
        <p:nvSpPr>
          <p:cNvPr id="4" name="Rectangle 3">
            <a:extLst>
              <a:ext uri="{FF2B5EF4-FFF2-40B4-BE49-F238E27FC236}">
                <a16:creationId xmlns:a16="http://schemas.microsoft.com/office/drawing/2014/main" id="{925B08D1-7E75-D342-9703-92B9CC26CC55}"/>
              </a:ext>
            </a:extLst>
          </p:cNvPr>
          <p:cNvSpPr/>
          <p:nvPr/>
        </p:nvSpPr>
        <p:spPr>
          <a:xfrm>
            <a:off x="309153" y="557103"/>
            <a:ext cx="11760927" cy="5755422"/>
          </a:xfrm>
          <a:prstGeom prst="rect">
            <a:avLst/>
          </a:prstGeom>
        </p:spPr>
        <p:txBody>
          <a:bodyPr wrap="square">
            <a:spAutoFit/>
          </a:bodyPr>
          <a:lstStyle/>
          <a:p>
            <a:r>
              <a:rPr lang="en-US" sz="1600" b="1" i="1">
                <a:solidFill>
                  <a:srgbClr val="222222"/>
                </a:solidFill>
                <a:latin typeface="Verdana" panose="020B0604030504040204" pitchFamily="34" charset="0"/>
              </a:rPr>
              <a:t>Pum2</a:t>
            </a:r>
            <a:r>
              <a:rPr lang="en-US" sz="1600">
                <a:solidFill>
                  <a:srgbClr val="222222"/>
                </a:solidFill>
                <a:latin typeface="Verdana" panose="020B0604030504040204" pitchFamily="34" charset="0"/>
              </a:rPr>
              <a:t> for control of translation (Journal of Cellular Physiology, Scott RE et al 2005, </a:t>
            </a:r>
            <a:r>
              <a:rPr lang="en-US" sz="1100" b="0" i="0" u="none" strike="noStrike">
                <a:solidFill>
                  <a:srgbClr val="575757"/>
                </a:solidFill>
                <a:effectLst/>
                <a:latin typeface="Arial" panose="020B0604020202020204" pitchFamily="34" charset="0"/>
              </a:rPr>
              <a:t>PMID: 15617101</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Igpp2</a:t>
            </a:r>
            <a:r>
              <a:rPr lang="en-US" sz="1600">
                <a:solidFill>
                  <a:srgbClr val="222222"/>
                </a:solidFill>
                <a:latin typeface="Verdana" panose="020B0604030504040204" pitchFamily="34" charset="0"/>
              </a:rPr>
              <a:t> and </a:t>
            </a:r>
            <a:r>
              <a:rPr lang="en-US" sz="1600" b="1" i="1">
                <a:solidFill>
                  <a:srgbClr val="222222"/>
                </a:solidFill>
                <a:latin typeface="Verdana" panose="020B0604030504040204" pitchFamily="34" charset="0"/>
              </a:rPr>
              <a:t>Irgb1</a:t>
            </a:r>
            <a:r>
              <a:rPr lang="en-US" sz="1600" i="1">
                <a:solidFill>
                  <a:srgbClr val="222222"/>
                </a:solidFill>
                <a:latin typeface="Verdana" panose="020B0604030504040204" pitchFamily="34" charset="0"/>
              </a:rPr>
              <a:t>0</a:t>
            </a:r>
            <a:r>
              <a:rPr lang="en-US" sz="1600">
                <a:solidFill>
                  <a:srgbClr val="222222"/>
                </a:solidFill>
                <a:latin typeface="Verdana" panose="020B0604030504040204" pitchFamily="34" charset="0"/>
              </a:rPr>
              <a:t> for </a:t>
            </a:r>
            <a:r>
              <a:rPr lang="en-US" sz="1600" i="1">
                <a:solidFill>
                  <a:srgbClr val="222222"/>
                </a:solidFill>
                <a:latin typeface="Verdana" panose="020B0604030504040204" pitchFamily="34" charset="0"/>
              </a:rPr>
              <a:t>Chlamydial</a:t>
            </a:r>
            <a:r>
              <a:rPr lang="en-US" sz="1600">
                <a:solidFill>
                  <a:srgbClr val="222222"/>
                </a:solidFill>
                <a:latin typeface="Verdana" panose="020B0604030504040204" pitchFamily="34" charset="0"/>
              </a:rPr>
              <a:t> infection (Journal of Immunology, Miyari I et al 2007, </a:t>
            </a:r>
            <a:r>
              <a:rPr lang="en-US" sz="1100" b="0" i="0" u="none" strike="noStrike">
                <a:solidFill>
                  <a:srgbClr val="575757"/>
                </a:solidFill>
                <a:effectLst/>
                <a:latin typeface="Arial" panose="020B0604020202020204" pitchFamily="34" charset="0"/>
              </a:rPr>
              <a:t>PMID: 17641048, PMID: 22438999</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Fmn2</a:t>
            </a:r>
            <a:r>
              <a:rPr lang="en-US" sz="1600">
                <a:solidFill>
                  <a:srgbClr val="222222"/>
                </a:solidFill>
                <a:latin typeface="Verdana" panose="020B0604030504040204" pitchFamily="34" charset="0"/>
              </a:rPr>
              <a:t> for control of tRNA synthases in brain (PLoS Genetics, Mozhui et al 2008, </a:t>
            </a:r>
            <a:r>
              <a:rPr lang="en-US" sz="1100" b="0" i="0" u="none" strike="noStrike">
                <a:solidFill>
                  <a:srgbClr val="575757"/>
                </a:solidFill>
                <a:effectLst/>
                <a:latin typeface="Arial" panose="020B0604020202020204" pitchFamily="34" charset="0"/>
              </a:rPr>
              <a:t>PMID: 19008955</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Ubp1</a:t>
            </a:r>
            <a:r>
              <a:rPr lang="en-US" sz="1600">
                <a:solidFill>
                  <a:srgbClr val="222222"/>
                </a:solidFill>
                <a:latin typeface="Verdana" panose="020B0604030504040204" pitchFamily="34" charset="0"/>
              </a:rPr>
              <a:t> for blood pressure (PLoS Genetics, Koutnikova et al 2009, </a:t>
            </a:r>
            <a:r>
              <a:rPr lang="en-US" sz="1100" b="0" i="0" u="none" strike="noStrike">
                <a:solidFill>
                  <a:srgbClr val="575757"/>
                </a:solidFill>
                <a:effectLst/>
                <a:latin typeface="Arial" panose="020B0604020202020204" pitchFamily="34" charset="0"/>
              </a:rPr>
              <a:t>PMID: 19662162</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C00000"/>
                </a:solidFill>
                <a:latin typeface="Verdana" panose="020B0604030504040204" pitchFamily="34" charset="0"/>
              </a:rPr>
              <a:t>Comt</a:t>
            </a:r>
            <a:r>
              <a:rPr lang="en-US" sz="1600">
                <a:solidFill>
                  <a:srgbClr val="222222"/>
                </a:solidFill>
                <a:latin typeface="Verdana" panose="020B0604030504040204" pitchFamily="34" charset="0"/>
              </a:rPr>
              <a:t> for drug responses (PLoS One, Li, Mulligan et al 2010, </a:t>
            </a:r>
            <a:r>
              <a:rPr lang="en-US" sz="1100" b="0" i="0" u="none" strike="noStrike">
                <a:solidFill>
                  <a:srgbClr val="575757"/>
                </a:solidFill>
                <a:effectLst/>
                <a:latin typeface="Arial" panose="020B0604020202020204" pitchFamily="34" charset="0"/>
              </a:rPr>
              <a:t>PMID: 20808911</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Typr1</a:t>
            </a:r>
            <a:r>
              <a:rPr lang="en-US" sz="1600" i="1">
                <a:solidFill>
                  <a:srgbClr val="222222"/>
                </a:solidFill>
                <a:latin typeface="Verdana" panose="020B0604030504040204" pitchFamily="34" charset="0"/>
              </a:rPr>
              <a:t> </a:t>
            </a:r>
            <a:r>
              <a:rPr lang="en-US" sz="1600">
                <a:solidFill>
                  <a:srgbClr val="222222"/>
                </a:solidFill>
                <a:latin typeface="Verdana" panose="020B0604030504040204" pitchFamily="34" charset="0"/>
              </a:rPr>
              <a:t>and </a:t>
            </a:r>
            <a:r>
              <a:rPr lang="en-US" sz="1600" b="1" i="1">
                <a:solidFill>
                  <a:srgbClr val="222222"/>
                </a:solidFill>
                <a:latin typeface="Verdana" panose="020B0604030504040204" pitchFamily="34" charset="0"/>
              </a:rPr>
              <a:t>Gpnm</a:t>
            </a:r>
            <a:r>
              <a:rPr lang="en-US" sz="1600" i="1">
                <a:solidFill>
                  <a:srgbClr val="222222"/>
                </a:solidFill>
                <a:latin typeface="Verdana" panose="020B0604030504040204" pitchFamily="34" charset="0"/>
              </a:rPr>
              <a:t>b</a:t>
            </a:r>
            <a:r>
              <a:rPr lang="en-US" sz="1600">
                <a:solidFill>
                  <a:srgbClr val="222222"/>
                </a:solidFill>
                <a:latin typeface="Verdana" panose="020B0604030504040204" pitchFamily="34" charset="0"/>
              </a:rPr>
              <a:t> for ocular phenotypes (Molecular Vision, Lu et al 2011)</a:t>
            </a:r>
            <a:endParaRPr lang="en-US" sz="1600" i="0" u="none" strike="noStrike">
              <a:solidFill>
                <a:srgbClr val="000000"/>
              </a:solidFill>
              <a:effectLst/>
            </a:endParaRPr>
          </a:p>
          <a:p>
            <a:r>
              <a:rPr lang="en-US" sz="1600" b="1" i="1">
                <a:solidFill>
                  <a:srgbClr val="222222"/>
                </a:solidFill>
                <a:latin typeface="Verdana" panose="020B0604030504040204" pitchFamily="34" charset="0"/>
              </a:rPr>
              <a:t>Alpl </a:t>
            </a:r>
            <a:r>
              <a:rPr lang="en-US" sz="1600">
                <a:solidFill>
                  <a:srgbClr val="222222"/>
                </a:solidFill>
                <a:latin typeface="Verdana" panose="020B0604030504040204" pitchFamily="34" charset="0"/>
              </a:rPr>
              <a:t>for bone metabolism (Cell, Andreux et al 2012, </a:t>
            </a:r>
            <a:r>
              <a:rPr lang="en-US" sz="1100" b="0" i="0" u="none" strike="noStrike">
                <a:solidFill>
                  <a:srgbClr val="575757"/>
                </a:solidFill>
                <a:effectLst/>
                <a:latin typeface="Arial" panose="020B0604020202020204" pitchFamily="34" charset="0"/>
              </a:rPr>
              <a:t>PMID: 22939713</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C00000"/>
                </a:solidFill>
                <a:latin typeface="Verdana" panose="020B0604030504040204" pitchFamily="34" charset="0"/>
              </a:rPr>
              <a:t>Gabra2</a:t>
            </a:r>
            <a:r>
              <a:rPr lang="en-US" sz="1600">
                <a:solidFill>
                  <a:srgbClr val="222222"/>
                </a:solidFill>
                <a:latin typeface="Verdana" panose="020B0604030504040204" pitchFamily="34" charset="0"/>
              </a:rPr>
              <a:t> for gene expression control and behavior (PLoS One and in submission, Mulligan et al 2012, </a:t>
            </a:r>
            <a:r>
              <a:rPr lang="en-US" sz="1100" b="0" i="0" u="none" strike="noStrike">
                <a:solidFill>
                  <a:srgbClr val="575757"/>
                </a:solidFill>
                <a:effectLst/>
                <a:latin typeface="Arial" panose="020B0604020202020204" pitchFamily="34" charset="0"/>
              </a:rPr>
              <a:t>PMID: 22506031 and Mulligan et al., 2019 in press</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Mrps5</a:t>
            </a:r>
            <a:r>
              <a:rPr lang="en-US" sz="1600">
                <a:solidFill>
                  <a:srgbClr val="222222"/>
                </a:solidFill>
                <a:latin typeface="Verdana" panose="020B0604030504040204" pitchFamily="34" charset="0"/>
              </a:rPr>
              <a:t> for longevity and cognitive decline (Nature, Houtkooper et al 2013, </a:t>
            </a:r>
            <a:r>
              <a:rPr lang="en-US" sz="1100" b="0" i="0" u="none" strike="noStrike">
                <a:solidFill>
                  <a:srgbClr val="575757"/>
                </a:solidFill>
                <a:effectLst/>
                <a:latin typeface="Arial" panose="020B0604020202020204" pitchFamily="34" charset="0"/>
              </a:rPr>
              <a:t>PMID: 23698443</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Klrd1</a:t>
            </a:r>
            <a:r>
              <a:rPr lang="en-US" sz="1600">
                <a:solidFill>
                  <a:srgbClr val="222222"/>
                </a:solidFill>
                <a:latin typeface="Verdana" panose="020B0604030504040204" pitchFamily="34" charset="0"/>
              </a:rPr>
              <a:t> for immune function (G3, Shin et al 2014, </a:t>
            </a:r>
            <a:r>
              <a:rPr lang="en-US" sz="1100" b="0" i="0" u="none" strike="noStrike">
                <a:solidFill>
                  <a:srgbClr val="575757"/>
                </a:solidFill>
                <a:effectLst/>
                <a:latin typeface="Arial" panose="020B0604020202020204" pitchFamily="34" charset="0"/>
              </a:rPr>
              <a:t>PMID:  25520036</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C00000"/>
                </a:solidFill>
                <a:latin typeface="Verdana" panose="020B0604030504040204" pitchFamily="34" charset="0"/>
              </a:rPr>
              <a:t>Ahr</a:t>
            </a:r>
            <a:r>
              <a:rPr lang="en-US" sz="1600">
                <a:solidFill>
                  <a:srgbClr val="222222"/>
                </a:solidFill>
                <a:latin typeface="Verdana" panose="020B0604030504040204" pitchFamily="34" charset="0"/>
              </a:rPr>
              <a:t> for locomotor active (PLoS Genetics, Williams EG et al 2014, </a:t>
            </a:r>
            <a:r>
              <a:rPr lang="en-US" sz="1100" b="0" i="0" u="none" strike="noStrike">
                <a:solidFill>
                  <a:srgbClr val="575757"/>
                </a:solidFill>
                <a:effectLst/>
                <a:latin typeface="Arial" panose="020B0604020202020204" pitchFamily="34" charset="0"/>
              </a:rPr>
              <a:t>PMID: 25255223</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Hp1bp3</a:t>
            </a:r>
            <a:r>
              <a:rPr lang="en-US" sz="1600" b="1">
                <a:solidFill>
                  <a:srgbClr val="222222"/>
                </a:solidFill>
                <a:latin typeface="Verdana" panose="020B0604030504040204" pitchFamily="34" charset="0"/>
              </a:rPr>
              <a:t> </a:t>
            </a:r>
            <a:r>
              <a:rPr lang="en-US" sz="1600">
                <a:solidFill>
                  <a:srgbClr val="222222"/>
                </a:solidFill>
                <a:latin typeface="Verdana" panose="020B0604030504040204" pitchFamily="34" charset="0"/>
              </a:rPr>
              <a:t>and </a:t>
            </a:r>
            <a:r>
              <a:rPr lang="en-US" sz="1600" b="1" i="1">
                <a:solidFill>
                  <a:srgbClr val="222222"/>
                </a:solidFill>
                <a:latin typeface="Verdana" panose="020B0604030504040204" pitchFamily="34" charset="0"/>
              </a:rPr>
              <a:t>Mrp </a:t>
            </a:r>
            <a:r>
              <a:rPr lang="en-US" sz="1600">
                <a:solidFill>
                  <a:srgbClr val="222222"/>
                </a:solidFill>
                <a:latin typeface="Verdana" panose="020B0604030504040204" pitchFamily="34" charset="0"/>
              </a:rPr>
              <a:t>gene family for cognitive aging (Neurobiology of Aging, Neuner et al 2016, </a:t>
            </a:r>
            <a:r>
              <a:rPr lang="en-US" sz="1100" b="0" i="0" u="none" strike="noStrike">
                <a:solidFill>
                  <a:srgbClr val="575757"/>
                </a:solidFill>
                <a:effectLst/>
                <a:latin typeface="Arial" panose="020B0604020202020204" pitchFamily="34" charset="0"/>
              </a:rPr>
              <a:t>PMID: 27460150</a:t>
            </a:r>
            <a:r>
              <a:rPr lang="en-US" sz="1600">
                <a:solidFill>
                  <a:srgbClr val="222222"/>
                </a:solidFill>
                <a:latin typeface="Verdana" panose="020B0604030504040204" pitchFamily="34" charset="0"/>
              </a:rPr>
              <a:t>; Frontiers in Genetics, </a:t>
            </a:r>
            <a:r>
              <a:rPr lang="en-US" sz="1100" b="0" i="0" u="none" strike="noStrike">
                <a:solidFill>
                  <a:srgbClr val="575757"/>
                </a:solidFill>
                <a:effectLst/>
                <a:latin typeface="Arial" panose="020B0604020202020204" pitchFamily="34" charset="0"/>
              </a:rPr>
              <a:t>PMID: 28983317</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Dhtkd1</a:t>
            </a:r>
            <a:r>
              <a:rPr lang="en-US" sz="1600">
                <a:solidFill>
                  <a:srgbClr val="222222"/>
                </a:solidFill>
                <a:latin typeface="Verdana" panose="020B0604030504040204" pitchFamily="34" charset="0"/>
              </a:rPr>
              <a:t> for metabolism (Cell, Wu et al 2014, </a:t>
            </a:r>
            <a:r>
              <a:rPr lang="en-US" sz="1100" b="0" i="0" u="none" strike="noStrike">
                <a:solidFill>
                  <a:srgbClr val="575757"/>
                </a:solidFill>
                <a:effectLst/>
                <a:latin typeface="Arial" panose="020B0604020202020204" pitchFamily="34" charset="0"/>
              </a:rPr>
              <a:t>PMID: 25215496</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D2hgdh</a:t>
            </a:r>
            <a:r>
              <a:rPr lang="en-US" sz="1600">
                <a:solidFill>
                  <a:srgbClr val="222222"/>
                </a:solidFill>
                <a:latin typeface="Verdana" panose="020B0604030504040204" pitchFamily="34" charset="0"/>
              </a:rPr>
              <a:t> for causal d-2-hydroxyglutaric acid metabolite effect (Science, Williams et al 2016, </a:t>
            </a:r>
            <a:r>
              <a:rPr lang="en-US" sz="1100" b="0" i="0" u="none" strike="noStrike">
                <a:solidFill>
                  <a:srgbClr val="575757"/>
                </a:solidFill>
                <a:effectLst/>
                <a:latin typeface="Arial" panose="020B0604020202020204" pitchFamily="34" charset="0"/>
              </a:rPr>
              <a:t>PMID: 27284200</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Mlycd</a:t>
            </a:r>
            <a:r>
              <a:rPr lang="en-US" sz="1600">
                <a:solidFill>
                  <a:srgbClr val="222222"/>
                </a:solidFill>
                <a:latin typeface="Verdana" panose="020B0604030504040204" pitchFamily="34" charset="0"/>
              </a:rPr>
              <a:t> for causal C3-dicarboxylcarnitine metabolite effect (unpublished, Houten et al)</a:t>
            </a:r>
            <a:endParaRPr lang="en-US" sz="1600" b="0" i="0" u="none" strike="noStrike">
              <a:solidFill>
                <a:srgbClr val="000000"/>
              </a:solidFill>
              <a:effectLst/>
            </a:endParaRPr>
          </a:p>
          <a:p>
            <a:r>
              <a:rPr lang="en-US" sz="1600" b="1" i="1">
                <a:solidFill>
                  <a:srgbClr val="C00000"/>
                </a:solidFill>
                <a:latin typeface="Verdana" panose="020B0604030504040204" pitchFamily="34" charset="0"/>
              </a:rPr>
              <a:t>Taar1</a:t>
            </a:r>
            <a:r>
              <a:rPr lang="en-US" sz="1600">
                <a:solidFill>
                  <a:srgbClr val="222222"/>
                </a:solidFill>
                <a:latin typeface="Verdana" panose="020B0604030504040204" pitchFamily="34" charset="0"/>
              </a:rPr>
              <a:t> for methamphetamine addiction (PLoS One, Shi et al 2016, </a:t>
            </a:r>
            <a:r>
              <a:rPr lang="en-US" sz="1100" b="0" i="0" u="none" strike="noStrike">
                <a:solidFill>
                  <a:srgbClr val="575757"/>
                </a:solidFill>
                <a:effectLst/>
                <a:latin typeface="Arial" panose="020B0604020202020204" pitchFamily="34" charset="0"/>
              </a:rPr>
              <a:t>PMID: 27031617</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Echdc1</a:t>
            </a:r>
            <a:r>
              <a:rPr lang="en-US" sz="1600">
                <a:solidFill>
                  <a:srgbClr val="222222"/>
                </a:solidFill>
                <a:latin typeface="Verdana" panose="020B0604030504040204" pitchFamily="34" charset="0"/>
              </a:rPr>
              <a:t> and </a:t>
            </a:r>
            <a:r>
              <a:rPr lang="en-US" sz="1600" b="1" i="1">
                <a:solidFill>
                  <a:srgbClr val="222222"/>
                </a:solidFill>
                <a:latin typeface="Verdana" panose="020B0604030504040204" pitchFamily="34" charset="0"/>
              </a:rPr>
              <a:t>Mmab</a:t>
            </a:r>
            <a:r>
              <a:rPr lang="en-US" sz="1600">
                <a:solidFill>
                  <a:srgbClr val="222222"/>
                </a:solidFill>
                <a:latin typeface="Verdana" panose="020B0604030504040204" pitchFamily="34" charset="0"/>
              </a:rPr>
              <a:t> for cholesterol metabolism (Science, Williams EG et al 2016, </a:t>
            </a:r>
            <a:r>
              <a:rPr lang="en-US" sz="1100" b="0" i="0" u="none" strike="noStrike">
                <a:solidFill>
                  <a:srgbClr val="575757"/>
                </a:solidFill>
                <a:effectLst/>
                <a:latin typeface="Arial" panose="020B0604020202020204" pitchFamily="34" charset="0"/>
              </a:rPr>
              <a:t>PMID: 27284200</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Bckdha</a:t>
            </a:r>
            <a:r>
              <a:rPr lang="en-US" sz="1600" i="1">
                <a:solidFill>
                  <a:srgbClr val="222222"/>
                </a:solidFill>
                <a:latin typeface="Verdana" panose="020B0604030504040204" pitchFamily="34" charset="0"/>
              </a:rPr>
              <a:t>, </a:t>
            </a:r>
            <a:r>
              <a:rPr lang="en-US" sz="1600" b="1" i="1">
                <a:solidFill>
                  <a:srgbClr val="222222"/>
                </a:solidFill>
                <a:latin typeface="Verdana" panose="020B0604030504040204" pitchFamily="34" charset="0"/>
              </a:rPr>
              <a:t>Bckdhb</a:t>
            </a:r>
            <a:r>
              <a:rPr lang="en-US" sz="1600" i="1">
                <a:solidFill>
                  <a:srgbClr val="222222"/>
                </a:solidFill>
                <a:latin typeface="Verdana" panose="020B0604030504040204" pitchFamily="34" charset="0"/>
              </a:rPr>
              <a:t>, </a:t>
            </a:r>
            <a:r>
              <a:rPr lang="en-US" sz="1600">
                <a:solidFill>
                  <a:srgbClr val="222222"/>
                </a:solidFill>
                <a:latin typeface="Verdana" panose="020B0604030504040204" pitchFamily="34" charset="0"/>
              </a:rPr>
              <a:t>and</a:t>
            </a:r>
            <a:r>
              <a:rPr lang="en-US" sz="1600" i="1">
                <a:solidFill>
                  <a:srgbClr val="222222"/>
                </a:solidFill>
                <a:latin typeface="Verdana" panose="020B0604030504040204" pitchFamily="34" charset="0"/>
              </a:rPr>
              <a:t> </a:t>
            </a:r>
            <a:r>
              <a:rPr lang="en-US" sz="1600" b="1" i="1">
                <a:solidFill>
                  <a:srgbClr val="222222"/>
                </a:solidFill>
                <a:latin typeface="Verdana" panose="020B0604030504040204" pitchFamily="34" charset="0"/>
              </a:rPr>
              <a:t>Cox7a2l</a:t>
            </a:r>
            <a:r>
              <a:rPr lang="en-US" sz="1600">
                <a:solidFill>
                  <a:srgbClr val="222222"/>
                </a:solidFill>
                <a:latin typeface="Verdana" panose="020B0604030504040204" pitchFamily="34" charset="0"/>
              </a:rPr>
              <a:t> for amino acid degradation pathways and mitochondrial function (Science, Williams EG et al 2016, </a:t>
            </a:r>
            <a:r>
              <a:rPr lang="en-US" sz="1100" b="0" i="0" u="none" strike="noStrike">
                <a:solidFill>
                  <a:srgbClr val="575757"/>
                </a:solidFill>
                <a:effectLst/>
                <a:latin typeface="Arial" panose="020B0604020202020204" pitchFamily="34" charset="0"/>
              </a:rPr>
              <a:t>PMID: 27284200</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Cacna2d1</a:t>
            </a:r>
            <a:r>
              <a:rPr lang="en-US" sz="1600">
                <a:solidFill>
                  <a:srgbClr val="222222"/>
                </a:solidFill>
                <a:latin typeface="Verdana" panose="020B0604030504040204" pitchFamily="34" charset="0"/>
              </a:rPr>
              <a:t> for intraocular pressure (Nature Communications, Chintalapudi et al 2017, </a:t>
            </a:r>
            <a:r>
              <a:rPr lang="en-US" sz="1100" b="0" i="0" u="none" strike="noStrike">
                <a:solidFill>
                  <a:srgbClr val="575757"/>
                </a:solidFill>
                <a:effectLst/>
                <a:latin typeface="Arial" panose="020B0604020202020204" pitchFamily="34" charset="0"/>
              </a:rPr>
              <a:t>PMID: 29176626</a:t>
            </a:r>
            <a:r>
              <a:rPr lang="en-US" sz="1600">
                <a:solidFill>
                  <a:srgbClr val="222222"/>
                </a:solidFill>
                <a:latin typeface="Verdana" panose="020B0604030504040204" pitchFamily="34" charset="0"/>
              </a:rPr>
              <a:t>)</a:t>
            </a:r>
            <a:endParaRPr lang="en-US" sz="1600" b="0" i="0" u="none" strike="noStrike">
              <a:solidFill>
                <a:srgbClr val="000000"/>
              </a:solidFill>
              <a:effectLst/>
            </a:endParaRPr>
          </a:p>
          <a:p>
            <a:r>
              <a:rPr lang="en-US" sz="1600" b="1" i="1">
                <a:solidFill>
                  <a:srgbClr val="222222"/>
                </a:solidFill>
                <a:latin typeface="Verdana" panose="020B0604030504040204" pitchFamily="34" charset="0"/>
              </a:rPr>
              <a:t>Atf4</a:t>
            </a:r>
            <a:r>
              <a:rPr lang="en-US" sz="1600">
                <a:solidFill>
                  <a:srgbClr val="222222"/>
                </a:solidFill>
                <a:latin typeface="Verdana" panose="020B0604030504040204" pitchFamily="34" charset="0"/>
              </a:rPr>
              <a:t> and </a:t>
            </a:r>
            <a:r>
              <a:rPr lang="en-US" sz="1600" b="1" i="1">
                <a:solidFill>
                  <a:srgbClr val="222222"/>
                </a:solidFill>
                <a:latin typeface="Verdana" panose="020B0604030504040204" pitchFamily="34" charset="0"/>
              </a:rPr>
              <a:t>Fh1</a:t>
            </a:r>
            <a:r>
              <a:rPr lang="en-US" sz="1600">
                <a:solidFill>
                  <a:srgbClr val="222222"/>
                </a:solidFill>
                <a:latin typeface="Verdana" panose="020B0604030504040204" pitchFamily="34" charset="0"/>
              </a:rPr>
              <a:t> for mitochondrial stress (Journal of Cell Biology, Quiros et al 2017, </a:t>
            </a:r>
            <a:r>
              <a:rPr lang="en-US" sz="1100" b="0" i="0" u="none" strike="noStrike">
                <a:solidFill>
                  <a:srgbClr val="575757"/>
                </a:solidFill>
                <a:effectLst/>
                <a:latin typeface="Arial" panose="020B0604020202020204" pitchFamily="34" charset="0"/>
              </a:rPr>
              <a:t>PMID: 28566324</a:t>
            </a:r>
            <a:r>
              <a:rPr lang="en-US" sz="1600">
                <a:solidFill>
                  <a:srgbClr val="222222"/>
                </a:solidFill>
                <a:latin typeface="Verdana" panose="020B0604030504040204" pitchFamily="34" charset="0"/>
              </a:rPr>
              <a:t>)</a:t>
            </a:r>
            <a:endParaRPr lang="en-US" sz="1600" b="0" i="0" u="none" strike="noStrike">
              <a:solidFill>
                <a:srgbClr val="000000"/>
              </a:solidFill>
              <a:effectLst/>
            </a:endParaRPr>
          </a:p>
        </p:txBody>
      </p:sp>
    </p:spTree>
    <p:extLst>
      <p:ext uri="{BB962C8B-B14F-4D97-AF65-F5344CB8AC3E}">
        <p14:creationId xmlns:p14="http://schemas.microsoft.com/office/powerpoint/2010/main" val="149744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3883FC-2B20-8A43-92D5-20F0AF13B913}"/>
              </a:ext>
            </a:extLst>
          </p:cNvPr>
          <p:cNvSpPr/>
          <p:nvPr/>
        </p:nvSpPr>
        <p:spPr>
          <a:xfrm>
            <a:off x="10054" y="-28681"/>
            <a:ext cx="12181945" cy="523220"/>
          </a:xfrm>
          <a:prstGeom prst="rect">
            <a:avLst/>
          </a:prstGeom>
        </p:spPr>
        <p:txBody>
          <a:bodyPr wrap="square">
            <a:spAutoFit/>
          </a:bodyPr>
          <a:lstStyle/>
          <a:p>
            <a:r>
              <a:rPr lang="en-US" sz="2800" b="1" i="1" dirty="0">
                <a:solidFill>
                  <a:schemeClr val="accent1">
                    <a:lumMod val="75000"/>
                  </a:schemeClr>
                </a:solidFill>
              </a:rPr>
              <a:t>Epoch effects: A great resource rather than a nuisance </a:t>
            </a:r>
            <a:r>
              <a:rPr lang="en-US" sz="2400" b="1" i="1" dirty="0">
                <a:solidFill>
                  <a:schemeClr val="accent1">
                    <a:lumMod val="75000"/>
                  </a:schemeClr>
                </a:solidFill>
              </a:rPr>
              <a:t>(David Ashbrook)</a:t>
            </a:r>
            <a:endParaRPr lang="en-US" dirty="0">
              <a:solidFill>
                <a:schemeClr val="accent1">
                  <a:lumMod val="75000"/>
                </a:schemeClr>
              </a:solidFill>
            </a:endParaRPr>
          </a:p>
        </p:txBody>
      </p:sp>
      <p:sp>
        <p:nvSpPr>
          <p:cNvPr id="38" name="Rectangle 37">
            <a:extLst>
              <a:ext uri="{FF2B5EF4-FFF2-40B4-BE49-F238E27FC236}">
                <a16:creationId xmlns:a16="http://schemas.microsoft.com/office/drawing/2014/main" id="{D28F581C-B7E8-234D-9776-2E465EF56B67}"/>
              </a:ext>
            </a:extLst>
          </p:cNvPr>
          <p:cNvSpPr/>
          <p:nvPr/>
        </p:nvSpPr>
        <p:spPr>
          <a:xfrm>
            <a:off x="4553712" y="475488"/>
            <a:ext cx="1252728" cy="457200"/>
          </a:xfrm>
          <a:prstGeom prst="rect">
            <a:avLst/>
          </a:prstGeom>
          <a:solidFill>
            <a:schemeClr val="bg1"/>
          </a:solidFill>
          <a:ln>
            <a:solidFill>
              <a:srgbClr val="FAFF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DA4B0097-8C3A-3546-AE9F-389136D3E3AD}"/>
              </a:ext>
            </a:extLst>
          </p:cNvPr>
          <p:cNvPicPr>
            <a:picLocks noChangeAspect="1"/>
          </p:cNvPicPr>
          <p:nvPr/>
        </p:nvPicPr>
        <p:blipFill>
          <a:blip r:embed="rId2"/>
          <a:stretch>
            <a:fillRect/>
          </a:stretch>
        </p:blipFill>
        <p:spPr>
          <a:xfrm>
            <a:off x="309966" y="569144"/>
            <a:ext cx="7338349" cy="6043347"/>
          </a:xfrm>
          <a:prstGeom prst="rect">
            <a:avLst/>
          </a:prstGeom>
        </p:spPr>
      </p:pic>
      <p:pic>
        <p:nvPicPr>
          <p:cNvPr id="48" name="Picture 47">
            <a:extLst>
              <a:ext uri="{FF2B5EF4-FFF2-40B4-BE49-F238E27FC236}">
                <a16:creationId xmlns:a16="http://schemas.microsoft.com/office/drawing/2014/main" id="{ADD0C495-43A2-6744-A64F-334E7D69DC12}"/>
              </a:ext>
            </a:extLst>
          </p:cNvPr>
          <p:cNvPicPr>
            <a:picLocks noChangeAspect="1"/>
          </p:cNvPicPr>
          <p:nvPr/>
        </p:nvPicPr>
        <p:blipFill>
          <a:blip r:embed="rId3"/>
          <a:stretch>
            <a:fillRect/>
          </a:stretch>
        </p:blipFill>
        <p:spPr>
          <a:xfrm>
            <a:off x="7766534" y="402467"/>
            <a:ext cx="4329010" cy="6369217"/>
          </a:xfrm>
          <a:prstGeom prst="rect">
            <a:avLst/>
          </a:prstGeom>
        </p:spPr>
      </p:pic>
      <p:sp>
        <p:nvSpPr>
          <p:cNvPr id="49" name="Subtitle 2">
            <a:extLst>
              <a:ext uri="{FF2B5EF4-FFF2-40B4-BE49-F238E27FC236}">
                <a16:creationId xmlns:a16="http://schemas.microsoft.com/office/drawing/2014/main" id="{004EF738-05A6-1445-B662-1B1EAB116F7F}"/>
              </a:ext>
            </a:extLst>
          </p:cNvPr>
          <p:cNvSpPr txBox="1">
            <a:spLocks/>
          </p:cNvSpPr>
          <p:nvPr/>
        </p:nvSpPr>
        <p:spPr>
          <a:xfrm>
            <a:off x="125147" y="6499441"/>
            <a:ext cx="11268635" cy="35856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Part 4:  Slide 22  Epoch effect</a:t>
            </a:r>
            <a:endParaRPr lang="en-US" sz="2000" dirty="0"/>
          </a:p>
        </p:txBody>
      </p:sp>
    </p:spTree>
    <p:extLst>
      <p:ext uri="{BB962C8B-B14F-4D97-AF65-F5344CB8AC3E}">
        <p14:creationId xmlns:p14="http://schemas.microsoft.com/office/powerpoint/2010/main" val="3252323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74157716-09EE-B740-9A97-8C324D6C4852}"/>
              </a:ext>
            </a:extLst>
          </p:cNvPr>
          <p:cNvSpPr txBox="1">
            <a:spLocks/>
          </p:cNvSpPr>
          <p:nvPr/>
        </p:nvSpPr>
        <p:spPr>
          <a:xfrm>
            <a:off x="125147" y="6499438"/>
            <a:ext cx="12066853" cy="4395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Part 4:  Slide 23   A hybrid method to define DNA variants (forward) and to downstream phenotypes (reverse)  </a:t>
            </a:r>
            <a:endParaRPr lang="en-US" sz="2000" dirty="0"/>
          </a:p>
        </p:txBody>
      </p:sp>
      <p:pic>
        <p:nvPicPr>
          <p:cNvPr id="4" name="Picture 3">
            <a:extLst>
              <a:ext uri="{FF2B5EF4-FFF2-40B4-BE49-F238E27FC236}">
                <a16:creationId xmlns:a16="http://schemas.microsoft.com/office/drawing/2014/main" id="{89F68DC9-56AA-F34F-AC01-FC638CBA5DBA}"/>
              </a:ext>
            </a:extLst>
          </p:cNvPr>
          <p:cNvPicPr>
            <a:picLocks noChangeAspect="1"/>
          </p:cNvPicPr>
          <p:nvPr/>
        </p:nvPicPr>
        <p:blipFill>
          <a:blip r:embed="rId2"/>
          <a:stretch>
            <a:fillRect/>
          </a:stretch>
        </p:blipFill>
        <p:spPr>
          <a:xfrm>
            <a:off x="8900933" y="599169"/>
            <a:ext cx="2258509" cy="975150"/>
          </a:xfrm>
          <a:prstGeom prst="rect">
            <a:avLst/>
          </a:prstGeom>
        </p:spPr>
      </p:pic>
      <p:pic>
        <p:nvPicPr>
          <p:cNvPr id="6" name="Picture 5">
            <a:extLst>
              <a:ext uri="{FF2B5EF4-FFF2-40B4-BE49-F238E27FC236}">
                <a16:creationId xmlns:a16="http://schemas.microsoft.com/office/drawing/2014/main" id="{C58E9FFB-EE75-D345-B1D8-471D23F5F19C}"/>
              </a:ext>
            </a:extLst>
          </p:cNvPr>
          <p:cNvPicPr>
            <a:picLocks noChangeAspect="1"/>
          </p:cNvPicPr>
          <p:nvPr/>
        </p:nvPicPr>
        <p:blipFill>
          <a:blip r:embed="rId3"/>
          <a:stretch>
            <a:fillRect/>
          </a:stretch>
        </p:blipFill>
        <p:spPr>
          <a:xfrm>
            <a:off x="274318" y="621677"/>
            <a:ext cx="8573589" cy="677944"/>
          </a:xfrm>
          <a:prstGeom prst="rect">
            <a:avLst/>
          </a:prstGeom>
        </p:spPr>
      </p:pic>
      <p:sp>
        <p:nvSpPr>
          <p:cNvPr id="9" name="Rectangle 8">
            <a:extLst>
              <a:ext uri="{FF2B5EF4-FFF2-40B4-BE49-F238E27FC236}">
                <a16:creationId xmlns:a16="http://schemas.microsoft.com/office/drawing/2014/main" id="{CEFEE2E0-84B5-1342-A1EE-0AB6844887AC}"/>
              </a:ext>
            </a:extLst>
          </p:cNvPr>
          <p:cNvSpPr/>
          <p:nvPr/>
        </p:nvSpPr>
        <p:spPr>
          <a:xfrm>
            <a:off x="187235" y="1252069"/>
            <a:ext cx="8134962" cy="369332"/>
          </a:xfrm>
          <a:prstGeom prst="rect">
            <a:avLst/>
          </a:prstGeom>
        </p:spPr>
        <p:txBody>
          <a:bodyPr wrap="square">
            <a:spAutoFit/>
          </a:bodyPr>
          <a:lstStyle/>
          <a:p>
            <a:r>
              <a:rPr lang="en-US" b="1" i="1">
                <a:solidFill>
                  <a:schemeClr val="accent1">
                    <a:lumMod val="75000"/>
                  </a:schemeClr>
                </a:solidFill>
              </a:rPr>
              <a:t>genenetwork.org/show_trait?trait_id=1443865_at&amp;dataset=HC_M2_0606_P</a:t>
            </a:r>
          </a:p>
        </p:txBody>
      </p:sp>
      <p:grpSp>
        <p:nvGrpSpPr>
          <p:cNvPr id="18" name="Group 17">
            <a:extLst>
              <a:ext uri="{FF2B5EF4-FFF2-40B4-BE49-F238E27FC236}">
                <a16:creationId xmlns:a16="http://schemas.microsoft.com/office/drawing/2014/main" id="{E07F30E0-B340-344A-BFC7-26DACACBB072}"/>
              </a:ext>
            </a:extLst>
          </p:cNvPr>
          <p:cNvGrpSpPr/>
          <p:nvPr/>
        </p:nvGrpSpPr>
        <p:grpSpPr>
          <a:xfrm>
            <a:off x="0" y="2308901"/>
            <a:ext cx="12192000" cy="3441079"/>
            <a:chOff x="0" y="3275640"/>
            <a:chExt cx="12192000" cy="3441079"/>
          </a:xfrm>
        </p:grpSpPr>
        <p:pic>
          <p:nvPicPr>
            <p:cNvPr id="13" name="Picture 12">
              <a:extLst>
                <a:ext uri="{FF2B5EF4-FFF2-40B4-BE49-F238E27FC236}">
                  <a16:creationId xmlns:a16="http://schemas.microsoft.com/office/drawing/2014/main" id="{CE40C47B-8E5D-8640-9627-4E5E3DC1F89C}"/>
                </a:ext>
              </a:extLst>
            </p:cNvPr>
            <p:cNvPicPr>
              <a:picLocks noChangeAspect="1"/>
            </p:cNvPicPr>
            <p:nvPr/>
          </p:nvPicPr>
          <p:blipFill rotWithShape="1">
            <a:blip r:embed="rId4"/>
            <a:srcRect t="23186"/>
            <a:stretch/>
          </p:blipFill>
          <p:spPr>
            <a:xfrm>
              <a:off x="0" y="3275640"/>
              <a:ext cx="12192000" cy="3441079"/>
            </a:xfrm>
            <a:prstGeom prst="rect">
              <a:avLst/>
            </a:prstGeom>
          </p:spPr>
        </p:pic>
        <p:sp>
          <p:nvSpPr>
            <p:cNvPr id="20" name="Down Arrow 19">
              <a:extLst>
                <a:ext uri="{FF2B5EF4-FFF2-40B4-BE49-F238E27FC236}">
                  <a16:creationId xmlns:a16="http://schemas.microsoft.com/office/drawing/2014/main" id="{97D28184-2268-3A40-BF32-5D04A5505C54}"/>
                </a:ext>
              </a:extLst>
            </p:cNvPr>
            <p:cNvSpPr/>
            <p:nvPr/>
          </p:nvSpPr>
          <p:spPr>
            <a:xfrm flipH="1">
              <a:off x="404947" y="3621227"/>
              <a:ext cx="195942" cy="152835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5" name="TextBox 14">
              <a:extLst>
                <a:ext uri="{FF2B5EF4-FFF2-40B4-BE49-F238E27FC236}">
                  <a16:creationId xmlns:a16="http://schemas.microsoft.com/office/drawing/2014/main" id="{7D4287A3-6072-844F-BCE9-45903F14534E}"/>
                </a:ext>
              </a:extLst>
            </p:cNvPr>
            <p:cNvSpPr txBox="1"/>
            <p:nvPr/>
          </p:nvSpPr>
          <p:spPr>
            <a:xfrm>
              <a:off x="365760" y="3281592"/>
              <a:ext cx="3369897" cy="369332"/>
            </a:xfrm>
            <a:prstGeom prst="rect">
              <a:avLst/>
            </a:prstGeom>
            <a:noFill/>
          </p:spPr>
          <p:txBody>
            <a:bodyPr wrap="none" rtlCol="0">
              <a:spAutoFit/>
            </a:bodyPr>
            <a:lstStyle/>
            <a:p>
              <a:r>
                <a:rPr lang="en-US" b="1">
                  <a:solidFill>
                    <a:srgbClr val="C00000"/>
                  </a:solidFill>
                </a:rPr>
                <a:t>This is a new mutation after 1990</a:t>
              </a:r>
            </a:p>
          </p:txBody>
        </p:sp>
        <p:sp>
          <p:nvSpPr>
            <p:cNvPr id="22" name="TextBox 21">
              <a:extLst>
                <a:ext uri="{FF2B5EF4-FFF2-40B4-BE49-F238E27FC236}">
                  <a16:creationId xmlns:a16="http://schemas.microsoft.com/office/drawing/2014/main" id="{35798BF4-F593-3A4B-96B4-7A9374B4A893}"/>
                </a:ext>
              </a:extLst>
            </p:cNvPr>
            <p:cNvSpPr txBox="1"/>
            <p:nvPr/>
          </p:nvSpPr>
          <p:spPr>
            <a:xfrm>
              <a:off x="532187" y="5025181"/>
              <a:ext cx="4148636" cy="523220"/>
            </a:xfrm>
            <a:prstGeom prst="rect">
              <a:avLst/>
            </a:prstGeom>
            <a:noFill/>
          </p:spPr>
          <p:txBody>
            <a:bodyPr wrap="none" rtlCol="0">
              <a:spAutoFit/>
            </a:bodyPr>
            <a:lstStyle/>
            <a:p>
              <a:r>
                <a:rPr lang="en-US" sz="2800" b="1" i="1">
                  <a:solidFill>
                    <a:srgbClr val="FFFF00"/>
                  </a:solidFill>
                </a:rPr>
                <a:t>Not segregating in first set</a:t>
              </a:r>
            </a:p>
          </p:txBody>
        </p:sp>
        <p:sp>
          <p:nvSpPr>
            <p:cNvPr id="25" name="TextBox 24">
              <a:extLst>
                <a:ext uri="{FF2B5EF4-FFF2-40B4-BE49-F238E27FC236}">
                  <a16:creationId xmlns:a16="http://schemas.microsoft.com/office/drawing/2014/main" id="{5EDB38F5-6FF4-F249-A064-C0D3CE01389B}"/>
                </a:ext>
              </a:extLst>
            </p:cNvPr>
            <p:cNvSpPr txBox="1"/>
            <p:nvPr/>
          </p:nvSpPr>
          <p:spPr>
            <a:xfrm>
              <a:off x="4685817" y="5420814"/>
              <a:ext cx="6384761" cy="523220"/>
            </a:xfrm>
            <a:prstGeom prst="rect">
              <a:avLst/>
            </a:prstGeom>
            <a:noFill/>
          </p:spPr>
          <p:txBody>
            <a:bodyPr wrap="none" rtlCol="0">
              <a:spAutoFit/>
            </a:bodyPr>
            <a:lstStyle/>
            <a:p>
              <a:r>
                <a:rPr lang="en-US" sz="2800" b="1" i="1">
                  <a:solidFill>
                    <a:srgbClr val="FFFF00"/>
                  </a:solidFill>
                </a:rPr>
                <a:t>Segregating in late Taylor and UTHSC sets</a:t>
              </a:r>
            </a:p>
          </p:txBody>
        </p:sp>
      </p:grpSp>
      <p:pic>
        <p:nvPicPr>
          <p:cNvPr id="26" name="Picture 25">
            <a:extLst>
              <a:ext uri="{FF2B5EF4-FFF2-40B4-BE49-F238E27FC236}">
                <a16:creationId xmlns:a16="http://schemas.microsoft.com/office/drawing/2014/main" id="{06C0BD7A-3EDC-C040-B99D-0B5F20F0B1A2}"/>
              </a:ext>
            </a:extLst>
          </p:cNvPr>
          <p:cNvPicPr>
            <a:picLocks noChangeAspect="1"/>
          </p:cNvPicPr>
          <p:nvPr/>
        </p:nvPicPr>
        <p:blipFill>
          <a:blip r:embed="rId5"/>
          <a:stretch>
            <a:fillRect/>
          </a:stretch>
        </p:blipFill>
        <p:spPr>
          <a:xfrm>
            <a:off x="10729731" y="1205168"/>
            <a:ext cx="1280720" cy="592674"/>
          </a:xfrm>
          <a:prstGeom prst="rect">
            <a:avLst/>
          </a:prstGeom>
        </p:spPr>
      </p:pic>
      <p:sp>
        <p:nvSpPr>
          <p:cNvPr id="16" name="Rectangle 15">
            <a:extLst>
              <a:ext uri="{FF2B5EF4-FFF2-40B4-BE49-F238E27FC236}">
                <a16:creationId xmlns:a16="http://schemas.microsoft.com/office/drawing/2014/main" id="{0768EAA3-2C2D-7D45-9C62-DA571EDBD212}"/>
              </a:ext>
            </a:extLst>
          </p:cNvPr>
          <p:cNvSpPr/>
          <p:nvPr/>
        </p:nvSpPr>
        <p:spPr>
          <a:xfrm>
            <a:off x="10054" y="-28681"/>
            <a:ext cx="12181945" cy="523220"/>
          </a:xfrm>
          <a:prstGeom prst="rect">
            <a:avLst/>
          </a:prstGeom>
        </p:spPr>
        <p:txBody>
          <a:bodyPr wrap="square">
            <a:spAutoFit/>
          </a:bodyPr>
          <a:lstStyle/>
          <a:p>
            <a:r>
              <a:rPr lang="en-US" sz="2800" b="1" i="1" dirty="0">
                <a:solidFill>
                  <a:schemeClr val="accent1">
                    <a:lumMod val="75000"/>
                  </a:schemeClr>
                </a:solidFill>
              </a:rPr>
              <a:t>Epoch effects and </a:t>
            </a:r>
            <a:r>
              <a:rPr lang="en-US" sz="2800" b="1" dirty="0">
                <a:solidFill>
                  <a:schemeClr val="accent1">
                    <a:lumMod val="75000"/>
                  </a:schemeClr>
                </a:solidFill>
              </a:rPr>
              <a:t>Gabra2</a:t>
            </a:r>
            <a:r>
              <a:rPr lang="en-US" sz="2800" b="1" i="1" dirty="0">
                <a:solidFill>
                  <a:schemeClr val="accent1">
                    <a:lumMod val="75000"/>
                  </a:schemeClr>
                </a:solidFill>
              </a:rPr>
              <a:t>  </a:t>
            </a:r>
            <a:r>
              <a:rPr lang="en-US" sz="2400" b="1" i="1" dirty="0">
                <a:solidFill>
                  <a:schemeClr val="accent1">
                    <a:lumMod val="75000"/>
                  </a:schemeClr>
                </a:solidFill>
              </a:rPr>
              <a:t>(Mulligan and team)</a:t>
            </a:r>
            <a:endParaRPr lang="en-US" dirty="0">
              <a:solidFill>
                <a:schemeClr val="accent1">
                  <a:lumMod val="75000"/>
                </a:schemeClr>
              </a:solidFill>
            </a:endParaRPr>
          </a:p>
        </p:txBody>
      </p:sp>
      <p:sp>
        <p:nvSpPr>
          <p:cNvPr id="2" name="Rectangle 1">
            <a:extLst>
              <a:ext uri="{FF2B5EF4-FFF2-40B4-BE49-F238E27FC236}">
                <a16:creationId xmlns:a16="http://schemas.microsoft.com/office/drawing/2014/main" id="{8709CA75-11CB-EF47-AF78-1B3BFFA6959F}"/>
              </a:ext>
            </a:extLst>
          </p:cNvPr>
          <p:cNvSpPr/>
          <p:nvPr/>
        </p:nvSpPr>
        <p:spPr>
          <a:xfrm>
            <a:off x="4949752" y="1797497"/>
            <a:ext cx="7122643" cy="646331"/>
          </a:xfrm>
          <a:prstGeom prst="rect">
            <a:avLst/>
          </a:prstGeom>
        </p:spPr>
        <p:txBody>
          <a:bodyPr wrap="square">
            <a:spAutoFit/>
          </a:bodyPr>
          <a:lstStyle/>
          <a:p>
            <a:r>
              <a:rPr lang="en-US">
                <a:solidFill>
                  <a:srgbClr val="222222"/>
                </a:solidFill>
                <a:latin typeface="Verdana" panose="020B0604030504040204" pitchFamily="34" charset="0"/>
              </a:rPr>
              <a:t>An “epoch effect” is due to fixed spontaneous mutations that occurs in one of the parental strains between epochs. </a:t>
            </a:r>
            <a:endParaRPr lang="en-US"/>
          </a:p>
        </p:txBody>
      </p:sp>
    </p:spTree>
    <p:extLst>
      <p:ext uri="{BB962C8B-B14F-4D97-AF65-F5344CB8AC3E}">
        <p14:creationId xmlns:p14="http://schemas.microsoft.com/office/powerpoint/2010/main" val="1375235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524000" y="220361"/>
            <a:ext cx="9144000" cy="6222772"/>
            <a:chOff x="0" y="220361"/>
            <a:chExt cx="9144000" cy="6222772"/>
          </a:xfrm>
        </p:grpSpPr>
        <p:pic>
          <p:nvPicPr>
            <p:cNvPr id="2" name="Picture 1"/>
            <p:cNvPicPr>
              <a:picLocks noChangeAspect="1"/>
            </p:cNvPicPr>
            <p:nvPr/>
          </p:nvPicPr>
          <p:blipFill>
            <a:blip r:embed="rId3"/>
            <a:stretch>
              <a:fillRect/>
            </a:stretch>
          </p:blipFill>
          <p:spPr>
            <a:xfrm>
              <a:off x="4830220" y="220361"/>
              <a:ext cx="4000500" cy="3031490"/>
            </a:xfrm>
            <a:prstGeom prst="rect">
              <a:avLst/>
            </a:prstGeom>
            <a:ln>
              <a:solidFill>
                <a:srgbClr val="000090"/>
              </a:solidFill>
            </a:ln>
          </p:spPr>
        </p:pic>
        <p:grpSp>
          <p:nvGrpSpPr>
            <p:cNvPr id="9" name="Group 8"/>
            <p:cNvGrpSpPr/>
            <p:nvPr/>
          </p:nvGrpSpPr>
          <p:grpSpPr>
            <a:xfrm>
              <a:off x="0" y="3289342"/>
              <a:ext cx="9144000" cy="3153791"/>
              <a:chOff x="0" y="2222500"/>
              <a:chExt cx="9144000" cy="3153791"/>
            </a:xfrm>
          </p:grpSpPr>
          <p:pic>
            <p:nvPicPr>
              <p:cNvPr id="4" name="Picture 3"/>
              <p:cNvPicPr>
                <a:picLocks noChangeAspect="1"/>
              </p:cNvPicPr>
              <p:nvPr/>
            </p:nvPicPr>
            <p:blipFill>
              <a:blip r:embed="rId4"/>
              <a:stretch>
                <a:fillRect/>
              </a:stretch>
            </p:blipFill>
            <p:spPr>
              <a:xfrm>
                <a:off x="0" y="2222500"/>
                <a:ext cx="9144000" cy="2388839"/>
              </a:xfrm>
              <a:prstGeom prst="rect">
                <a:avLst/>
              </a:prstGeom>
            </p:spPr>
          </p:pic>
          <p:sp>
            <p:nvSpPr>
              <p:cNvPr id="5" name="Rectangle 4"/>
              <p:cNvSpPr/>
              <p:nvPr/>
            </p:nvSpPr>
            <p:spPr>
              <a:xfrm>
                <a:off x="4902200" y="2285999"/>
                <a:ext cx="118533" cy="3090292"/>
              </a:xfrm>
              <a:prstGeom prst="rect">
                <a:avLst/>
              </a:prstGeom>
              <a:solidFill>
                <a:srgbClr val="FFFF00">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04334" y="2285999"/>
                <a:ext cx="118533" cy="3090292"/>
              </a:xfrm>
              <a:prstGeom prst="rect">
                <a:avLst/>
              </a:prstGeom>
              <a:solidFill>
                <a:schemeClr val="bg1">
                  <a:lumMod val="6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757334" y="2285999"/>
                <a:ext cx="118533" cy="3090291"/>
              </a:xfrm>
              <a:prstGeom prst="rect">
                <a:avLst/>
              </a:prstGeom>
              <a:solidFill>
                <a:schemeClr val="bg1">
                  <a:lumMod val="6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518402" y="2285999"/>
                <a:ext cx="118532" cy="3090291"/>
              </a:xfrm>
              <a:prstGeom prst="rect">
                <a:avLst/>
              </a:prstGeom>
              <a:solidFill>
                <a:schemeClr val="bg1">
                  <a:lumMod val="6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 name="TextBox 9"/>
          <p:cNvSpPr txBox="1"/>
          <p:nvPr/>
        </p:nvSpPr>
        <p:spPr>
          <a:xfrm>
            <a:off x="2387604" y="5918202"/>
            <a:ext cx="2294467" cy="553998"/>
          </a:xfrm>
          <a:prstGeom prst="rect">
            <a:avLst/>
          </a:prstGeom>
          <a:noFill/>
        </p:spPr>
        <p:txBody>
          <a:bodyPr wrap="square" rtlCol="0">
            <a:spAutoFit/>
          </a:bodyPr>
          <a:lstStyle/>
          <a:p>
            <a:r>
              <a:rPr lang="en-US" sz="1000" b="1" dirty="0" err="1">
                <a:latin typeface="Arial"/>
                <a:cs typeface="Arial"/>
              </a:rPr>
              <a:t>Intergenic</a:t>
            </a:r>
            <a:r>
              <a:rPr lang="en-US" sz="1000" b="1" dirty="0">
                <a:latin typeface="Arial"/>
                <a:cs typeface="Arial"/>
              </a:rPr>
              <a:t> SNP</a:t>
            </a:r>
          </a:p>
          <a:p>
            <a:r>
              <a:rPr lang="en-US" sz="1000" i="1" dirty="0">
                <a:latin typeface="Arial"/>
                <a:cs typeface="Arial"/>
              </a:rPr>
              <a:t>UTHSC, SANGER, traditional</a:t>
            </a:r>
          </a:p>
          <a:p>
            <a:r>
              <a:rPr lang="en-US" sz="1000" b="1" dirty="0">
                <a:latin typeface="Arial"/>
                <a:cs typeface="Arial"/>
              </a:rPr>
              <a:t>Conserved</a:t>
            </a:r>
          </a:p>
        </p:txBody>
      </p:sp>
      <p:sp>
        <p:nvSpPr>
          <p:cNvPr id="11" name="TextBox 10"/>
          <p:cNvSpPr txBox="1"/>
          <p:nvPr/>
        </p:nvSpPr>
        <p:spPr>
          <a:xfrm>
            <a:off x="4191003" y="5940749"/>
            <a:ext cx="2294467" cy="553998"/>
          </a:xfrm>
          <a:prstGeom prst="rect">
            <a:avLst/>
          </a:prstGeom>
          <a:noFill/>
        </p:spPr>
        <p:txBody>
          <a:bodyPr wrap="square" rtlCol="0">
            <a:spAutoFit/>
          </a:bodyPr>
          <a:lstStyle/>
          <a:p>
            <a:pPr algn="r"/>
            <a:r>
              <a:rPr lang="en-US" sz="1000" b="1" dirty="0" err="1">
                <a:latin typeface="Arial"/>
                <a:cs typeface="Arial"/>
              </a:rPr>
              <a:t>Intronic</a:t>
            </a:r>
            <a:r>
              <a:rPr lang="en-US" sz="1000" b="1" dirty="0">
                <a:latin typeface="Arial"/>
                <a:cs typeface="Arial"/>
              </a:rPr>
              <a:t> deletion</a:t>
            </a:r>
          </a:p>
          <a:p>
            <a:pPr algn="r"/>
            <a:r>
              <a:rPr lang="en-US" sz="1000" dirty="0">
                <a:latin typeface="Arial"/>
                <a:cs typeface="Arial"/>
              </a:rPr>
              <a:t> </a:t>
            </a:r>
            <a:r>
              <a:rPr lang="en-US" sz="1000" i="1" dirty="0">
                <a:latin typeface="Arial"/>
                <a:cs typeface="Arial"/>
              </a:rPr>
              <a:t>UTHSC, SANGER, traditional</a:t>
            </a:r>
          </a:p>
          <a:p>
            <a:pPr algn="r"/>
            <a:r>
              <a:rPr lang="en-US" sz="1000" b="1" dirty="0">
                <a:latin typeface="Arial"/>
                <a:cs typeface="Arial"/>
              </a:rPr>
              <a:t>Conserved; splice region variant</a:t>
            </a:r>
          </a:p>
        </p:txBody>
      </p:sp>
      <p:sp>
        <p:nvSpPr>
          <p:cNvPr id="12" name="TextBox 11"/>
          <p:cNvSpPr txBox="1"/>
          <p:nvPr/>
        </p:nvSpPr>
        <p:spPr>
          <a:xfrm>
            <a:off x="7332132" y="5945552"/>
            <a:ext cx="2294467" cy="553998"/>
          </a:xfrm>
          <a:prstGeom prst="rect">
            <a:avLst/>
          </a:prstGeom>
          <a:noFill/>
        </p:spPr>
        <p:txBody>
          <a:bodyPr wrap="square" rtlCol="0">
            <a:spAutoFit/>
          </a:bodyPr>
          <a:lstStyle/>
          <a:p>
            <a:r>
              <a:rPr lang="en-US" sz="1000" b="1" dirty="0" err="1">
                <a:latin typeface="Arial"/>
                <a:cs typeface="Arial"/>
              </a:rPr>
              <a:t>Intronic</a:t>
            </a:r>
            <a:r>
              <a:rPr lang="en-US" sz="1000" b="1" dirty="0">
                <a:latin typeface="Arial"/>
                <a:cs typeface="Arial"/>
              </a:rPr>
              <a:t> insertion</a:t>
            </a:r>
          </a:p>
          <a:p>
            <a:r>
              <a:rPr lang="en-US" sz="1000" i="1" dirty="0">
                <a:latin typeface="Arial"/>
                <a:cs typeface="Arial"/>
              </a:rPr>
              <a:t>UTHSC, SANGER</a:t>
            </a:r>
          </a:p>
          <a:p>
            <a:r>
              <a:rPr lang="en-US" sz="1000" b="1" dirty="0">
                <a:latin typeface="Arial"/>
                <a:cs typeface="Arial"/>
              </a:rPr>
              <a:t>Weak conservation</a:t>
            </a:r>
          </a:p>
        </p:txBody>
      </p:sp>
      <p:sp>
        <p:nvSpPr>
          <p:cNvPr id="13" name="TextBox 12"/>
          <p:cNvSpPr txBox="1"/>
          <p:nvPr/>
        </p:nvSpPr>
        <p:spPr>
          <a:xfrm>
            <a:off x="9091815" y="5805882"/>
            <a:ext cx="1576186" cy="707886"/>
          </a:xfrm>
          <a:prstGeom prst="rect">
            <a:avLst/>
          </a:prstGeom>
          <a:noFill/>
        </p:spPr>
        <p:txBody>
          <a:bodyPr wrap="square" rtlCol="0">
            <a:spAutoFit/>
          </a:bodyPr>
          <a:lstStyle/>
          <a:p>
            <a:r>
              <a:rPr lang="en-US" sz="1000" b="1" dirty="0" err="1">
                <a:latin typeface="Arial"/>
                <a:cs typeface="Arial"/>
              </a:rPr>
              <a:t>Intronic</a:t>
            </a:r>
            <a:r>
              <a:rPr lang="en-US" sz="1000" b="1" dirty="0">
                <a:latin typeface="Arial"/>
                <a:cs typeface="Arial"/>
              </a:rPr>
              <a:t> insertion</a:t>
            </a:r>
          </a:p>
          <a:p>
            <a:r>
              <a:rPr lang="en-US" sz="1000" i="1" dirty="0">
                <a:latin typeface="Arial"/>
                <a:cs typeface="Arial"/>
              </a:rPr>
              <a:t>UTHSC, SANGER, traditional</a:t>
            </a:r>
          </a:p>
          <a:p>
            <a:r>
              <a:rPr lang="en-US" sz="1000" b="1" dirty="0">
                <a:latin typeface="Arial"/>
                <a:cs typeface="Arial"/>
              </a:rPr>
              <a:t>Not conserved</a:t>
            </a:r>
          </a:p>
        </p:txBody>
      </p:sp>
      <p:pic>
        <p:nvPicPr>
          <p:cNvPr id="14" name="Picture 13" descr="Screen Shot 2014-08-12 at 5.41.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480" y="1725360"/>
            <a:ext cx="4724400" cy="1513840"/>
          </a:xfrm>
          <a:prstGeom prst="rect">
            <a:avLst/>
          </a:prstGeom>
          <a:ln w="38100" cmpd="sng">
            <a:solidFill>
              <a:srgbClr val="FFFF00"/>
            </a:solidFill>
          </a:ln>
        </p:spPr>
      </p:pic>
      <p:sp>
        <p:nvSpPr>
          <p:cNvPr id="26" name="Rectangle 25">
            <a:extLst>
              <a:ext uri="{FF2B5EF4-FFF2-40B4-BE49-F238E27FC236}">
                <a16:creationId xmlns:a16="http://schemas.microsoft.com/office/drawing/2014/main" id="{D809D532-3201-9E44-89EF-03622893DFF2}"/>
              </a:ext>
            </a:extLst>
          </p:cNvPr>
          <p:cNvSpPr/>
          <p:nvPr/>
        </p:nvSpPr>
        <p:spPr>
          <a:xfrm>
            <a:off x="10054" y="-28681"/>
            <a:ext cx="6085945" cy="954107"/>
          </a:xfrm>
          <a:prstGeom prst="rect">
            <a:avLst/>
          </a:prstGeom>
        </p:spPr>
        <p:txBody>
          <a:bodyPr wrap="square">
            <a:spAutoFit/>
          </a:bodyPr>
          <a:lstStyle/>
          <a:p>
            <a:r>
              <a:rPr lang="en-US" sz="2800" b="1" i="1" dirty="0">
                <a:solidFill>
                  <a:schemeClr val="accent1">
                    <a:lumMod val="75000"/>
                  </a:schemeClr>
                </a:solidFill>
              </a:rPr>
              <a:t>Sequencing of original </a:t>
            </a:r>
            <a:r>
              <a:rPr lang="en-US" sz="2800" b="1" dirty="0">
                <a:solidFill>
                  <a:schemeClr val="accent1">
                    <a:lumMod val="75000"/>
                  </a:schemeClr>
                </a:solidFill>
              </a:rPr>
              <a:t>B</a:t>
            </a:r>
            <a:r>
              <a:rPr lang="en-US" sz="2800" b="1" i="1" dirty="0">
                <a:solidFill>
                  <a:schemeClr val="accent1">
                    <a:lumMod val="75000"/>
                  </a:schemeClr>
                </a:solidFill>
              </a:rPr>
              <a:t> haplotype and new mutant </a:t>
            </a:r>
            <a:r>
              <a:rPr lang="en-US" sz="2800" b="1" dirty="0">
                <a:solidFill>
                  <a:schemeClr val="accent1">
                    <a:lumMod val="75000"/>
                  </a:schemeClr>
                </a:solidFill>
              </a:rPr>
              <a:t>B</a:t>
            </a:r>
            <a:r>
              <a:rPr lang="en-US" sz="2800" b="1" i="1" dirty="0">
                <a:solidFill>
                  <a:schemeClr val="accent1">
                    <a:lumMod val="75000"/>
                  </a:schemeClr>
                </a:solidFill>
              </a:rPr>
              <a:t> haplotype</a:t>
            </a:r>
            <a:endParaRPr lang="en-US" dirty="0">
              <a:solidFill>
                <a:schemeClr val="accent1">
                  <a:lumMod val="75000"/>
                </a:schemeClr>
              </a:solidFill>
            </a:endParaRPr>
          </a:p>
        </p:txBody>
      </p:sp>
      <p:sp>
        <p:nvSpPr>
          <p:cNvPr id="24" name="Rectangle 23">
            <a:extLst>
              <a:ext uri="{FF2B5EF4-FFF2-40B4-BE49-F238E27FC236}">
                <a16:creationId xmlns:a16="http://schemas.microsoft.com/office/drawing/2014/main" id="{AB8862A2-F05C-D04A-A0F5-1969CCBA266C}"/>
              </a:ext>
            </a:extLst>
          </p:cNvPr>
          <p:cNvSpPr/>
          <p:nvPr/>
        </p:nvSpPr>
        <p:spPr>
          <a:xfrm>
            <a:off x="228425" y="1079869"/>
            <a:ext cx="4818137" cy="1200329"/>
          </a:xfrm>
          <a:prstGeom prst="rect">
            <a:avLst/>
          </a:prstGeom>
        </p:spPr>
        <p:txBody>
          <a:bodyPr wrap="square">
            <a:spAutoFit/>
          </a:bodyPr>
          <a:lstStyle/>
          <a:p>
            <a:r>
              <a:rPr lang="en-US">
                <a:solidFill>
                  <a:srgbClr val="222222"/>
                </a:solidFill>
                <a:latin typeface="Verdana" panose="020B0604030504040204" pitchFamily="34" charset="0"/>
              </a:rPr>
              <a:t>Four putative variants but only one that was a strong contender—a 1 nt deletion adjacent to the exon 5 splice acceptor site.</a:t>
            </a:r>
            <a:endParaRPr lang="en-US"/>
          </a:p>
        </p:txBody>
      </p:sp>
      <p:sp>
        <p:nvSpPr>
          <p:cNvPr id="27" name="Subtitle 2">
            <a:extLst>
              <a:ext uri="{FF2B5EF4-FFF2-40B4-BE49-F238E27FC236}">
                <a16:creationId xmlns:a16="http://schemas.microsoft.com/office/drawing/2014/main" id="{1FEC3A3F-EB2D-4D4F-9763-0752D5E898E6}"/>
              </a:ext>
            </a:extLst>
          </p:cNvPr>
          <p:cNvSpPr txBox="1">
            <a:spLocks/>
          </p:cNvSpPr>
          <p:nvPr/>
        </p:nvSpPr>
        <p:spPr>
          <a:xfrm>
            <a:off x="113572" y="6487862"/>
            <a:ext cx="11268635" cy="4627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Part 4:  Slide 24   The causal variant</a:t>
            </a:r>
            <a:endParaRPr lang="en-US" sz="2000" dirty="0"/>
          </a:p>
        </p:txBody>
      </p:sp>
    </p:spTree>
    <p:extLst>
      <p:ext uri="{BB962C8B-B14F-4D97-AF65-F5344CB8AC3E}">
        <p14:creationId xmlns:p14="http://schemas.microsoft.com/office/powerpoint/2010/main" val="292156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74157716-09EE-B740-9A97-8C324D6C4852}"/>
              </a:ext>
            </a:extLst>
          </p:cNvPr>
          <p:cNvSpPr txBox="1">
            <a:spLocks/>
          </p:cNvSpPr>
          <p:nvPr/>
        </p:nvSpPr>
        <p:spPr>
          <a:xfrm>
            <a:off x="125147" y="6487863"/>
            <a:ext cx="11268635" cy="4627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Part 4:  Slide 25   The molecular cascade</a:t>
            </a:r>
            <a:endParaRPr lang="en-US" sz="2000" dirty="0"/>
          </a:p>
        </p:txBody>
      </p:sp>
      <p:sp>
        <p:nvSpPr>
          <p:cNvPr id="8" name="Rectangle 7">
            <a:extLst>
              <a:ext uri="{FF2B5EF4-FFF2-40B4-BE49-F238E27FC236}">
                <a16:creationId xmlns:a16="http://schemas.microsoft.com/office/drawing/2014/main" id="{2B3883FC-2B20-8A43-92D5-20F0AF13B913}"/>
              </a:ext>
            </a:extLst>
          </p:cNvPr>
          <p:cNvSpPr/>
          <p:nvPr/>
        </p:nvSpPr>
        <p:spPr>
          <a:xfrm>
            <a:off x="10054" y="-28681"/>
            <a:ext cx="12181945" cy="523220"/>
          </a:xfrm>
          <a:prstGeom prst="rect">
            <a:avLst/>
          </a:prstGeom>
        </p:spPr>
        <p:txBody>
          <a:bodyPr wrap="square">
            <a:spAutoFit/>
          </a:bodyPr>
          <a:lstStyle/>
          <a:p>
            <a:r>
              <a:rPr lang="en-US" sz="2800" b="1" i="1" dirty="0">
                <a:solidFill>
                  <a:schemeClr val="accent1">
                    <a:lumMod val="75000"/>
                  </a:schemeClr>
                </a:solidFill>
              </a:rPr>
              <a:t>Why is this mutation valuable? </a:t>
            </a:r>
            <a:r>
              <a:rPr lang="en-US" sz="2400" b="1" i="1" dirty="0">
                <a:solidFill>
                  <a:schemeClr val="accent1">
                    <a:lumMod val="75000"/>
                  </a:schemeClr>
                </a:solidFill>
              </a:rPr>
              <a:t>(Mulligan and team)</a:t>
            </a:r>
            <a:endParaRPr lang="en-US" dirty="0">
              <a:solidFill>
                <a:schemeClr val="accent1">
                  <a:lumMod val="75000"/>
                </a:schemeClr>
              </a:solidFill>
            </a:endParaRPr>
          </a:p>
        </p:txBody>
      </p:sp>
      <p:pic>
        <p:nvPicPr>
          <p:cNvPr id="4" name="Picture 3">
            <a:extLst>
              <a:ext uri="{FF2B5EF4-FFF2-40B4-BE49-F238E27FC236}">
                <a16:creationId xmlns:a16="http://schemas.microsoft.com/office/drawing/2014/main" id="{89F68DC9-56AA-F34F-AC01-FC638CBA5DBA}"/>
              </a:ext>
            </a:extLst>
          </p:cNvPr>
          <p:cNvPicPr>
            <a:picLocks noChangeAspect="1"/>
          </p:cNvPicPr>
          <p:nvPr/>
        </p:nvPicPr>
        <p:blipFill>
          <a:blip r:embed="rId2"/>
          <a:stretch>
            <a:fillRect/>
          </a:stretch>
        </p:blipFill>
        <p:spPr>
          <a:xfrm>
            <a:off x="8833546" y="92598"/>
            <a:ext cx="3358453" cy="1450070"/>
          </a:xfrm>
          <a:prstGeom prst="rect">
            <a:avLst/>
          </a:prstGeom>
        </p:spPr>
      </p:pic>
      <p:pic>
        <p:nvPicPr>
          <p:cNvPr id="26" name="Picture 25">
            <a:extLst>
              <a:ext uri="{FF2B5EF4-FFF2-40B4-BE49-F238E27FC236}">
                <a16:creationId xmlns:a16="http://schemas.microsoft.com/office/drawing/2014/main" id="{06C0BD7A-3EDC-C040-B99D-0B5F20F0B1A2}"/>
              </a:ext>
            </a:extLst>
          </p:cNvPr>
          <p:cNvPicPr>
            <a:picLocks noChangeAspect="1"/>
          </p:cNvPicPr>
          <p:nvPr/>
        </p:nvPicPr>
        <p:blipFill>
          <a:blip r:embed="rId3"/>
          <a:stretch>
            <a:fillRect/>
          </a:stretch>
        </p:blipFill>
        <p:spPr>
          <a:xfrm>
            <a:off x="7442521" y="0"/>
            <a:ext cx="1280720" cy="592674"/>
          </a:xfrm>
          <a:prstGeom prst="rect">
            <a:avLst/>
          </a:prstGeom>
        </p:spPr>
      </p:pic>
      <p:sp>
        <p:nvSpPr>
          <p:cNvPr id="27" name="Rectangle 26">
            <a:extLst>
              <a:ext uri="{FF2B5EF4-FFF2-40B4-BE49-F238E27FC236}">
                <a16:creationId xmlns:a16="http://schemas.microsoft.com/office/drawing/2014/main" id="{9718678F-3384-A146-AD1A-495C7B0A3449}"/>
              </a:ext>
            </a:extLst>
          </p:cNvPr>
          <p:cNvSpPr/>
          <p:nvPr/>
        </p:nvSpPr>
        <p:spPr>
          <a:xfrm>
            <a:off x="177479" y="536456"/>
            <a:ext cx="6096000" cy="2031325"/>
          </a:xfrm>
          <a:prstGeom prst="rect">
            <a:avLst/>
          </a:prstGeom>
        </p:spPr>
        <p:txBody>
          <a:bodyPr>
            <a:spAutoFit/>
          </a:bodyPr>
          <a:lstStyle/>
          <a:p>
            <a:r>
              <a:rPr lang="en-US">
                <a:solidFill>
                  <a:srgbClr val="222222"/>
                </a:solidFill>
                <a:latin typeface="Verdana" panose="020B0604030504040204" pitchFamily="34" charset="0"/>
              </a:rPr>
              <a:t>Now possible to make a reduced complex cross between B6J (the mutant) and B6N (the wildtype)  and evaluate linkage of gene expression (compensatory changes in expression of other GABA-A receptors), behavior,  and drug phenotypes to this </a:t>
            </a:r>
            <a:r>
              <a:rPr lang="en-US" b="1" i="1">
                <a:solidFill>
                  <a:srgbClr val="222222"/>
                </a:solidFill>
                <a:latin typeface="Verdana" panose="020B0604030504040204" pitchFamily="34" charset="0"/>
              </a:rPr>
              <a:t>Gabra2</a:t>
            </a:r>
            <a:r>
              <a:rPr lang="en-US">
                <a:solidFill>
                  <a:srgbClr val="222222"/>
                </a:solidFill>
                <a:latin typeface="Verdana" panose="020B0604030504040204" pitchFamily="34" charset="0"/>
              </a:rPr>
              <a:t>—the only functional polymorphism in this region.</a:t>
            </a:r>
            <a:endParaRPr lang="en-US"/>
          </a:p>
        </p:txBody>
      </p:sp>
      <p:pic>
        <p:nvPicPr>
          <p:cNvPr id="29" name="Picture 28">
            <a:extLst>
              <a:ext uri="{FF2B5EF4-FFF2-40B4-BE49-F238E27FC236}">
                <a16:creationId xmlns:a16="http://schemas.microsoft.com/office/drawing/2014/main" id="{607BAAFB-C333-A642-AE7B-3F4397E927A9}"/>
              </a:ext>
            </a:extLst>
          </p:cNvPr>
          <p:cNvPicPr>
            <a:picLocks noChangeAspect="1"/>
          </p:cNvPicPr>
          <p:nvPr/>
        </p:nvPicPr>
        <p:blipFill>
          <a:blip r:embed="rId4"/>
          <a:stretch>
            <a:fillRect/>
          </a:stretch>
        </p:blipFill>
        <p:spPr>
          <a:xfrm>
            <a:off x="92597" y="2730423"/>
            <a:ext cx="7217699" cy="2449006"/>
          </a:xfrm>
          <a:prstGeom prst="rect">
            <a:avLst/>
          </a:prstGeom>
        </p:spPr>
      </p:pic>
      <p:sp>
        <p:nvSpPr>
          <p:cNvPr id="30" name="Rectangle 29">
            <a:extLst>
              <a:ext uri="{FF2B5EF4-FFF2-40B4-BE49-F238E27FC236}">
                <a16:creationId xmlns:a16="http://schemas.microsoft.com/office/drawing/2014/main" id="{EE10644D-2ABB-AE4A-9C89-E2798B54E988}"/>
              </a:ext>
            </a:extLst>
          </p:cNvPr>
          <p:cNvSpPr/>
          <p:nvPr/>
        </p:nvSpPr>
        <p:spPr>
          <a:xfrm>
            <a:off x="8826976" y="1924820"/>
            <a:ext cx="3210696" cy="4493538"/>
          </a:xfrm>
          <a:prstGeom prst="rect">
            <a:avLst/>
          </a:prstGeom>
        </p:spPr>
        <p:txBody>
          <a:bodyPr wrap="square">
            <a:spAutoFit/>
          </a:bodyPr>
          <a:lstStyle/>
          <a:p>
            <a:r>
              <a:rPr lang="en-US" sz="2400">
                <a:solidFill>
                  <a:srgbClr val="222222"/>
                </a:solidFill>
                <a:latin typeface="Verdana" panose="020B0604030504040204" pitchFamily="34" charset="0"/>
              </a:rPr>
              <a:t>What is a reduced complexity cross?</a:t>
            </a:r>
          </a:p>
          <a:p>
            <a:endParaRPr lang="en-US">
              <a:solidFill>
                <a:srgbClr val="222222"/>
              </a:solidFill>
              <a:latin typeface="Verdana" panose="020B0604030504040204" pitchFamily="34" charset="0"/>
            </a:endParaRPr>
          </a:p>
          <a:p>
            <a:r>
              <a:rPr lang="en-US">
                <a:solidFill>
                  <a:srgbClr val="222222"/>
                </a:solidFill>
                <a:latin typeface="Verdana" panose="020B0604030504040204" pitchFamily="34" charset="0"/>
              </a:rPr>
              <a:t>It is a new post-genomic cross type that requires full genome sequence for two very closely related substrains—for example C57BL/6J and C57BL/6NJ.</a:t>
            </a:r>
          </a:p>
          <a:p>
            <a:endParaRPr lang="en-US" sz="1600">
              <a:solidFill>
                <a:srgbClr val="222222"/>
              </a:solidFill>
              <a:latin typeface="Verdana" panose="020B0604030504040204" pitchFamily="34" charset="0"/>
            </a:endParaRPr>
          </a:p>
          <a:p>
            <a:r>
              <a:rPr lang="en-US" sz="1600">
                <a:solidFill>
                  <a:srgbClr val="222222"/>
                </a:solidFill>
                <a:latin typeface="Verdana" panose="020B0604030504040204" pitchFamily="34" charset="0"/>
              </a:rPr>
              <a:t>First used by Glenn Rosen, Megan Mulligan, and Vivek Kumar. An RCC was used by Kumar, Takahashi and colleagues to prove </a:t>
            </a:r>
            <a:r>
              <a:rPr lang="en-US" sz="1600" b="1" i="1">
                <a:solidFill>
                  <a:srgbClr val="222222"/>
                </a:solidFill>
                <a:latin typeface="Verdana" panose="020B0604030504040204" pitchFamily="34" charset="0"/>
              </a:rPr>
              <a:t>Cyfip2</a:t>
            </a:r>
            <a:r>
              <a:rPr lang="en-US" sz="1600">
                <a:solidFill>
                  <a:srgbClr val="222222"/>
                </a:solidFill>
                <a:latin typeface="Verdana" panose="020B0604030504040204" pitchFamily="34" charset="0"/>
              </a:rPr>
              <a:t> is involved in cocaine response.</a:t>
            </a:r>
            <a:endParaRPr lang="en-US" sz="1600"/>
          </a:p>
        </p:txBody>
      </p:sp>
      <p:sp>
        <p:nvSpPr>
          <p:cNvPr id="2" name="Rectangle 1">
            <a:extLst>
              <a:ext uri="{FF2B5EF4-FFF2-40B4-BE49-F238E27FC236}">
                <a16:creationId xmlns:a16="http://schemas.microsoft.com/office/drawing/2014/main" id="{05313864-8AF1-4D48-BA5B-4409D093BE0F}"/>
              </a:ext>
            </a:extLst>
          </p:cNvPr>
          <p:cNvSpPr/>
          <p:nvPr/>
        </p:nvSpPr>
        <p:spPr>
          <a:xfrm>
            <a:off x="3900669" y="5471684"/>
            <a:ext cx="5243332" cy="830997"/>
          </a:xfrm>
          <a:prstGeom prst="rect">
            <a:avLst/>
          </a:prstGeom>
        </p:spPr>
        <p:txBody>
          <a:bodyPr wrap="square">
            <a:spAutoFit/>
          </a:bodyPr>
          <a:lstStyle/>
          <a:p>
            <a:r>
              <a:rPr lang="en-US" sz="1600">
                <a:effectLst/>
                <a:latin typeface="AdvTT1895a33e"/>
              </a:rPr>
              <a:t>Kumar V </a:t>
            </a:r>
            <a:r>
              <a:rPr lang="en-US" sz="1600">
                <a:effectLst/>
                <a:latin typeface="AdvTTc685db85"/>
              </a:rPr>
              <a:t>et al. </a:t>
            </a:r>
            <a:r>
              <a:rPr lang="en-US" sz="1600">
                <a:effectLst/>
                <a:latin typeface="AdvTT1895a33e"/>
              </a:rPr>
              <a:t>(2013) C57BL/6N mutation in Cytoplasmic FMRP interacting protein 2 regulates cocaine response. Science 342: 1508</a:t>
            </a:r>
          </a:p>
        </p:txBody>
      </p:sp>
    </p:spTree>
    <p:extLst>
      <p:ext uri="{BB962C8B-B14F-4D97-AF65-F5344CB8AC3E}">
        <p14:creationId xmlns:p14="http://schemas.microsoft.com/office/powerpoint/2010/main" val="2827646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3883FC-2B20-8A43-92D5-20F0AF13B913}"/>
              </a:ext>
            </a:extLst>
          </p:cNvPr>
          <p:cNvSpPr/>
          <p:nvPr/>
        </p:nvSpPr>
        <p:spPr>
          <a:xfrm>
            <a:off x="67929" y="17619"/>
            <a:ext cx="7872305" cy="523220"/>
          </a:xfrm>
          <a:prstGeom prst="rect">
            <a:avLst/>
          </a:prstGeom>
        </p:spPr>
        <p:txBody>
          <a:bodyPr wrap="square">
            <a:spAutoFit/>
          </a:bodyPr>
          <a:lstStyle/>
          <a:p>
            <a:r>
              <a:rPr lang="en-US" sz="2800" b="1" i="1" dirty="0">
                <a:solidFill>
                  <a:schemeClr val="accent1">
                    <a:lumMod val="75000"/>
                  </a:schemeClr>
                </a:solidFill>
              </a:rPr>
              <a:t>The reduced complexity cross as a hybrid method</a:t>
            </a:r>
            <a:endParaRPr lang="en-US" dirty="0">
              <a:solidFill>
                <a:schemeClr val="accent1">
                  <a:lumMod val="75000"/>
                </a:schemeClr>
              </a:solidFill>
            </a:endParaRPr>
          </a:p>
        </p:txBody>
      </p:sp>
      <p:pic>
        <p:nvPicPr>
          <p:cNvPr id="36" name="Picture 35">
            <a:extLst>
              <a:ext uri="{FF2B5EF4-FFF2-40B4-BE49-F238E27FC236}">
                <a16:creationId xmlns:a16="http://schemas.microsoft.com/office/drawing/2014/main" id="{A977EFF6-9139-D242-9BEE-6D6F9B5F1943}"/>
              </a:ext>
            </a:extLst>
          </p:cNvPr>
          <p:cNvPicPr>
            <a:picLocks noChangeAspect="1"/>
          </p:cNvPicPr>
          <p:nvPr/>
        </p:nvPicPr>
        <p:blipFill rotWithShape="1">
          <a:blip r:embed="rId2"/>
          <a:srcRect r="6429"/>
          <a:stretch/>
        </p:blipFill>
        <p:spPr>
          <a:xfrm>
            <a:off x="271761" y="2419108"/>
            <a:ext cx="4393229" cy="3510585"/>
          </a:xfrm>
          <a:prstGeom prst="rect">
            <a:avLst/>
          </a:prstGeom>
        </p:spPr>
      </p:pic>
      <p:sp>
        <p:nvSpPr>
          <p:cNvPr id="38" name="Rectangle 37">
            <a:extLst>
              <a:ext uri="{FF2B5EF4-FFF2-40B4-BE49-F238E27FC236}">
                <a16:creationId xmlns:a16="http://schemas.microsoft.com/office/drawing/2014/main" id="{D28F581C-B7E8-234D-9776-2E465EF56B67}"/>
              </a:ext>
            </a:extLst>
          </p:cNvPr>
          <p:cNvSpPr/>
          <p:nvPr/>
        </p:nvSpPr>
        <p:spPr>
          <a:xfrm>
            <a:off x="4553712" y="475488"/>
            <a:ext cx="1252728" cy="457200"/>
          </a:xfrm>
          <a:prstGeom prst="rect">
            <a:avLst/>
          </a:prstGeom>
          <a:solidFill>
            <a:schemeClr val="bg1"/>
          </a:solidFill>
          <a:ln>
            <a:solidFill>
              <a:srgbClr val="FAFF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3088535-8ED1-6344-A826-CE3B017D6993}"/>
              </a:ext>
            </a:extLst>
          </p:cNvPr>
          <p:cNvGrpSpPr/>
          <p:nvPr/>
        </p:nvGrpSpPr>
        <p:grpSpPr>
          <a:xfrm>
            <a:off x="6096000" y="682905"/>
            <a:ext cx="5906947" cy="1121219"/>
            <a:chOff x="15877" y="844951"/>
            <a:chExt cx="5165144" cy="1011096"/>
          </a:xfrm>
        </p:grpSpPr>
        <p:pic>
          <p:nvPicPr>
            <p:cNvPr id="34" name="Picture 33">
              <a:extLst>
                <a:ext uri="{FF2B5EF4-FFF2-40B4-BE49-F238E27FC236}">
                  <a16:creationId xmlns:a16="http://schemas.microsoft.com/office/drawing/2014/main" id="{A22BCA03-B75E-FB41-B47D-CA3DAD08284C}"/>
                </a:ext>
              </a:extLst>
            </p:cNvPr>
            <p:cNvPicPr>
              <a:picLocks noChangeAspect="1"/>
            </p:cNvPicPr>
            <p:nvPr/>
          </p:nvPicPr>
          <p:blipFill rotWithShape="1">
            <a:blip r:embed="rId3"/>
            <a:srcRect t="18981" r="11440" b="74546"/>
            <a:stretch/>
          </p:blipFill>
          <p:spPr>
            <a:xfrm>
              <a:off x="103593" y="844951"/>
              <a:ext cx="5077428" cy="124313"/>
            </a:xfrm>
            <a:prstGeom prst="rect">
              <a:avLst/>
            </a:prstGeom>
          </p:spPr>
        </p:pic>
        <p:pic>
          <p:nvPicPr>
            <p:cNvPr id="40" name="Picture 39">
              <a:extLst>
                <a:ext uri="{FF2B5EF4-FFF2-40B4-BE49-F238E27FC236}">
                  <a16:creationId xmlns:a16="http://schemas.microsoft.com/office/drawing/2014/main" id="{9E3F586E-F75E-5C4A-A7D8-34E57901DC89}"/>
                </a:ext>
              </a:extLst>
            </p:cNvPr>
            <p:cNvPicPr>
              <a:picLocks noChangeAspect="1"/>
            </p:cNvPicPr>
            <p:nvPr/>
          </p:nvPicPr>
          <p:blipFill rotWithShape="1">
            <a:blip r:embed="rId3"/>
            <a:srcRect t="38913"/>
            <a:stretch/>
          </p:blipFill>
          <p:spPr>
            <a:xfrm>
              <a:off x="15877" y="876621"/>
              <a:ext cx="4346448" cy="979426"/>
            </a:xfrm>
            <a:prstGeom prst="rect">
              <a:avLst/>
            </a:prstGeom>
          </p:spPr>
        </p:pic>
      </p:grpSp>
      <p:sp>
        <p:nvSpPr>
          <p:cNvPr id="44" name="TextBox 43">
            <a:extLst>
              <a:ext uri="{FF2B5EF4-FFF2-40B4-BE49-F238E27FC236}">
                <a16:creationId xmlns:a16="http://schemas.microsoft.com/office/drawing/2014/main" id="{CD71BB1F-388D-2844-B12F-B8A03591BA39}"/>
              </a:ext>
            </a:extLst>
          </p:cNvPr>
          <p:cNvSpPr txBox="1"/>
          <p:nvPr/>
        </p:nvSpPr>
        <p:spPr>
          <a:xfrm>
            <a:off x="164822" y="564383"/>
            <a:ext cx="5643811" cy="1631216"/>
          </a:xfrm>
          <a:prstGeom prst="rect">
            <a:avLst/>
          </a:prstGeom>
          <a:noFill/>
        </p:spPr>
        <p:txBody>
          <a:bodyPr wrap="square" rtlCol="0">
            <a:spAutoFit/>
          </a:bodyPr>
          <a:lstStyle/>
          <a:p>
            <a:r>
              <a:rPr lang="en-US" sz="2000"/>
              <a:t>RCC  is a post-genomic hybrid G2P method. </a:t>
            </a:r>
          </a:p>
          <a:p>
            <a:r>
              <a:rPr lang="en-US" sz="2000"/>
              <a:t>Why?   In order to map an RCC you need to find 100+ very rare spontaneous mutations that distinguish pairs of substrains that you can use as markers for “classic” mapping of the RCC.</a:t>
            </a:r>
          </a:p>
        </p:txBody>
      </p:sp>
      <p:pic>
        <p:nvPicPr>
          <p:cNvPr id="3" name="Picture 2">
            <a:extLst>
              <a:ext uri="{FF2B5EF4-FFF2-40B4-BE49-F238E27FC236}">
                <a16:creationId xmlns:a16="http://schemas.microsoft.com/office/drawing/2014/main" id="{2780DC48-1B07-094B-947E-C32A9E63E6DE}"/>
              </a:ext>
            </a:extLst>
          </p:cNvPr>
          <p:cNvPicPr>
            <a:picLocks noChangeAspect="1"/>
          </p:cNvPicPr>
          <p:nvPr/>
        </p:nvPicPr>
        <p:blipFill>
          <a:blip r:embed="rId4"/>
          <a:stretch>
            <a:fillRect/>
          </a:stretch>
        </p:blipFill>
        <p:spPr>
          <a:xfrm>
            <a:off x="4711867" y="1979271"/>
            <a:ext cx="7366419" cy="4745620"/>
          </a:xfrm>
          <a:prstGeom prst="rect">
            <a:avLst/>
          </a:prstGeom>
        </p:spPr>
      </p:pic>
      <p:sp>
        <p:nvSpPr>
          <p:cNvPr id="13" name="Subtitle 2">
            <a:extLst>
              <a:ext uri="{FF2B5EF4-FFF2-40B4-BE49-F238E27FC236}">
                <a16:creationId xmlns:a16="http://schemas.microsoft.com/office/drawing/2014/main" id="{2B121EB9-73E6-5147-BB37-587083FB1BA2}"/>
              </a:ext>
            </a:extLst>
          </p:cNvPr>
          <p:cNvSpPr txBox="1">
            <a:spLocks/>
          </p:cNvSpPr>
          <p:nvPr/>
        </p:nvSpPr>
        <p:spPr>
          <a:xfrm>
            <a:off x="125147" y="6395265"/>
            <a:ext cx="11268635" cy="4627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Part 4:  Slide 26</a:t>
            </a:r>
            <a:endParaRPr lang="en-US" sz="2000" dirty="0"/>
          </a:p>
        </p:txBody>
      </p:sp>
      <p:sp>
        <p:nvSpPr>
          <p:cNvPr id="15" name="TextBox 14">
            <a:extLst>
              <a:ext uri="{FF2B5EF4-FFF2-40B4-BE49-F238E27FC236}">
                <a16:creationId xmlns:a16="http://schemas.microsoft.com/office/drawing/2014/main" id="{9FFDD14E-9FDA-7048-AD47-3E9E9963448C}"/>
              </a:ext>
            </a:extLst>
          </p:cNvPr>
          <p:cNvSpPr txBox="1"/>
          <p:nvPr/>
        </p:nvSpPr>
        <p:spPr>
          <a:xfrm>
            <a:off x="8308553" y="1018571"/>
            <a:ext cx="2171941" cy="338554"/>
          </a:xfrm>
          <a:prstGeom prst="rect">
            <a:avLst/>
          </a:prstGeom>
          <a:noFill/>
        </p:spPr>
        <p:txBody>
          <a:bodyPr wrap="none" rtlCol="0">
            <a:spAutoFit/>
          </a:bodyPr>
          <a:lstStyle/>
          <a:p>
            <a:r>
              <a:rPr lang="en-US" sz="1600" i="1"/>
              <a:t>Trends in Genetics</a:t>
            </a:r>
            <a:r>
              <a:rPr lang="en-US" sz="1600"/>
              <a:t> 2020</a:t>
            </a:r>
            <a:endParaRPr lang="en-US" sz="1400"/>
          </a:p>
        </p:txBody>
      </p:sp>
    </p:spTree>
    <p:extLst>
      <p:ext uri="{BB962C8B-B14F-4D97-AF65-F5344CB8AC3E}">
        <p14:creationId xmlns:p14="http://schemas.microsoft.com/office/powerpoint/2010/main" val="1278153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74157716-09EE-B740-9A97-8C324D6C4852}"/>
              </a:ext>
            </a:extLst>
          </p:cNvPr>
          <p:cNvSpPr txBox="1">
            <a:spLocks/>
          </p:cNvSpPr>
          <p:nvPr/>
        </p:nvSpPr>
        <p:spPr>
          <a:xfrm>
            <a:off x="295835" y="6383570"/>
            <a:ext cx="11268635" cy="4339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Slide 27  </a:t>
            </a:r>
            <a:r>
              <a:rPr lang="en-US" sz="2000" dirty="0"/>
              <a:t> </a:t>
            </a:r>
          </a:p>
        </p:txBody>
      </p:sp>
      <p:sp>
        <p:nvSpPr>
          <p:cNvPr id="8" name="Rectangle 7">
            <a:extLst>
              <a:ext uri="{FF2B5EF4-FFF2-40B4-BE49-F238E27FC236}">
                <a16:creationId xmlns:a16="http://schemas.microsoft.com/office/drawing/2014/main" id="{2B3883FC-2B20-8A43-92D5-20F0AF13B913}"/>
              </a:ext>
            </a:extLst>
          </p:cNvPr>
          <p:cNvSpPr/>
          <p:nvPr/>
        </p:nvSpPr>
        <p:spPr>
          <a:xfrm>
            <a:off x="147917" y="0"/>
            <a:ext cx="11927541" cy="523220"/>
          </a:xfrm>
          <a:prstGeom prst="rect">
            <a:avLst/>
          </a:prstGeom>
        </p:spPr>
        <p:txBody>
          <a:bodyPr wrap="square">
            <a:spAutoFit/>
          </a:bodyPr>
          <a:lstStyle/>
          <a:p>
            <a:r>
              <a:rPr lang="en-US" sz="2800" b="1" i="1" dirty="0">
                <a:solidFill>
                  <a:schemeClr val="accent1">
                    <a:lumMod val="75000"/>
                  </a:schemeClr>
                </a:solidFill>
              </a:rPr>
              <a:t>Some conclusions and suggestions  </a:t>
            </a:r>
            <a:endParaRPr lang="en-US" dirty="0">
              <a:solidFill>
                <a:schemeClr val="accent1">
                  <a:lumMod val="75000"/>
                </a:schemeClr>
              </a:solidFill>
            </a:endParaRPr>
          </a:p>
        </p:txBody>
      </p:sp>
      <p:sp>
        <p:nvSpPr>
          <p:cNvPr id="9" name="Rectangle 8">
            <a:extLst>
              <a:ext uri="{FF2B5EF4-FFF2-40B4-BE49-F238E27FC236}">
                <a16:creationId xmlns:a16="http://schemas.microsoft.com/office/drawing/2014/main" id="{AD5C467E-FDFE-E841-948C-A92E495EDC3F}"/>
              </a:ext>
            </a:extLst>
          </p:cNvPr>
          <p:cNvSpPr/>
          <p:nvPr/>
        </p:nvSpPr>
        <p:spPr>
          <a:xfrm>
            <a:off x="332963" y="624032"/>
            <a:ext cx="11368257" cy="5324535"/>
          </a:xfrm>
          <a:prstGeom prst="rect">
            <a:avLst/>
          </a:prstGeom>
        </p:spPr>
        <p:txBody>
          <a:bodyPr wrap="square">
            <a:spAutoFit/>
          </a:bodyPr>
          <a:lstStyle/>
          <a:p>
            <a:r>
              <a:rPr lang="en-US" sz="2000" dirty="0"/>
              <a:t>1.  Most forward genetic studies of complex traits should aim to identify highy plausible gene variants using a variety of complementary resources. Obsessing about precision using one type of resource and one species is harder than using a variety of resources. Despirt this advice this is staill an uncommon approach.</a:t>
            </a:r>
          </a:p>
          <a:p>
            <a:endParaRPr lang="en-US" sz="1600" dirty="0"/>
          </a:p>
          <a:p>
            <a:r>
              <a:rPr lang="en-US" sz="2000" dirty="0"/>
              <a:t>2. Trying to identify the causal DNA variants is often not justifieds. Are you actually interested in mutation types and rate and their impact on phenotypes more generally?  Usually not. While we know the precise cause of the </a:t>
            </a:r>
            <a:r>
              <a:rPr lang="en-US" sz="2000" i="1" dirty="0"/>
              <a:t>Comt</a:t>
            </a:r>
            <a:r>
              <a:rPr lang="en-US" sz="2000" dirty="0"/>
              <a:t> mutation that affects CNS monaminergic systems, this does not buy us much translational utility other than to be on the lookout in humans for mobile element polymorphisms in 3’ UTRs that alter polyadenylation and therefore the metabolism and transport of mRNAs.</a:t>
            </a:r>
          </a:p>
          <a:p>
            <a:endParaRPr lang="en-US" sz="1600" dirty="0"/>
          </a:p>
          <a:p>
            <a:r>
              <a:rPr lang="en-US" sz="2000" dirty="0"/>
              <a:t>3. The most effective current methods to identify and QTL genes are often hybrids of forward and reverse genetic methods—now made possible by full genome sequencing. The </a:t>
            </a:r>
            <a:r>
              <a:rPr lang="en-US" sz="2000" b="1" i="1" dirty="0"/>
              <a:t>Comt</a:t>
            </a:r>
            <a:r>
              <a:rPr lang="en-US" sz="2000" dirty="0"/>
              <a:t> example ws actually catalyzed by a puzling cis eQTL that “should not have been”.  The </a:t>
            </a:r>
            <a:r>
              <a:rPr lang="en-US" sz="2000" b="1" i="1" dirty="0"/>
              <a:t>Gabra2</a:t>
            </a:r>
            <a:r>
              <a:rPr lang="en-US" sz="2000" dirty="0"/>
              <a:t> variant in C57BL/6J  is an even better illustration that also highlights the value of eQTL data. </a:t>
            </a:r>
          </a:p>
          <a:p>
            <a:endParaRPr lang="en-US" sz="1600" dirty="0"/>
          </a:p>
          <a:p>
            <a:r>
              <a:rPr lang="en-US" sz="2000" dirty="0"/>
              <a:t>4. Take advantage of earlier studies and findings that interest you scientifically. These studies can often be reanalyzed/resuscitated using advanced genomics resources and high density marker maps.</a:t>
            </a:r>
            <a:endParaRPr lang="en-US" sz="1600" dirty="0"/>
          </a:p>
        </p:txBody>
      </p:sp>
    </p:spTree>
    <p:extLst>
      <p:ext uri="{BB962C8B-B14F-4D97-AF65-F5344CB8AC3E}">
        <p14:creationId xmlns:p14="http://schemas.microsoft.com/office/powerpoint/2010/main" val="927710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703D01-5AF2-1546-814C-A86442444F7C}"/>
              </a:ext>
            </a:extLst>
          </p:cNvPr>
          <p:cNvPicPr>
            <a:picLocks noChangeAspect="1"/>
          </p:cNvPicPr>
          <p:nvPr/>
        </p:nvPicPr>
        <p:blipFill>
          <a:blip r:embed="rId2"/>
          <a:stretch>
            <a:fillRect/>
          </a:stretch>
        </p:blipFill>
        <p:spPr>
          <a:xfrm>
            <a:off x="0" y="0"/>
            <a:ext cx="12192000" cy="521431"/>
          </a:xfrm>
          <a:prstGeom prst="rect">
            <a:avLst/>
          </a:prstGeom>
        </p:spPr>
      </p:pic>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283847" y="6409752"/>
            <a:ext cx="7209874" cy="510240"/>
          </a:xfrm>
        </p:spPr>
        <p:txBody>
          <a:bodyPr>
            <a:normAutofit/>
          </a:bodyPr>
          <a:lstStyle/>
          <a:p>
            <a:pPr algn="l"/>
            <a:r>
              <a:rPr lang="en-US" sz="2000" b="1" dirty="0"/>
              <a:t>Slide 28</a:t>
            </a:r>
            <a:r>
              <a:rPr lang="en-US" sz="2000" dirty="0"/>
              <a:t>. End</a:t>
            </a:r>
          </a:p>
        </p:txBody>
      </p:sp>
      <p:sp>
        <p:nvSpPr>
          <p:cNvPr id="5" name="Subtitle 2">
            <a:extLst>
              <a:ext uri="{FF2B5EF4-FFF2-40B4-BE49-F238E27FC236}">
                <a16:creationId xmlns:a16="http://schemas.microsoft.com/office/drawing/2014/main" id="{F24AFD38-85C0-BF49-8646-F58F60BDCA5C}"/>
              </a:ext>
            </a:extLst>
          </p:cNvPr>
          <p:cNvSpPr txBox="1">
            <a:spLocks/>
          </p:cNvSpPr>
          <p:nvPr/>
        </p:nvSpPr>
        <p:spPr>
          <a:xfrm>
            <a:off x="108587" y="582925"/>
            <a:ext cx="7209874"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Questions, suggestions, ideas</a:t>
            </a:r>
            <a:endParaRPr lang="en-US" sz="1800" b="1" i="1" dirty="0">
              <a:solidFill>
                <a:schemeClr val="accent1">
                  <a:lumMod val="75000"/>
                </a:schemeClr>
              </a:solidFill>
            </a:endParaRPr>
          </a:p>
        </p:txBody>
      </p:sp>
      <p:sp>
        <p:nvSpPr>
          <p:cNvPr id="15" name="Subtitle 2">
            <a:extLst>
              <a:ext uri="{FF2B5EF4-FFF2-40B4-BE49-F238E27FC236}">
                <a16:creationId xmlns:a16="http://schemas.microsoft.com/office/drawing/2014/main" id="{D5E20BEC-5851-4F4E-AD7E-C6486C05FED5}"/>
              </a:ext>
            </a:extLst>
          </p:cNvPr>
          <p:cNvSpPr txBox="1">
            <a:spLocks/>
          </p:cNvSpPr>
          <p:nvPr/>
        </p:nvSpPr>
        <p:spPr>
          <a:xfrm>
            <a:off x="9711159" y="6347760"/>
            <a:ext cx="3076747" cy="5102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rwilliams@uthsc.edu</a:t>
            </a:r>
            <a:endParaRPr lang="en-US" sz="2000" dirty="0"/>
          </a:p>
        </p:txBody>
      </p:sp>
      <p:sp>
        <p:nvSpPr>
          <p:cNvPr id="2" name="Rectangle 1">
            <a:extLst>
              <a:ext uri="{FF2B5EF4-FFF2-40B4-BE49-F238E27FC236}">
                <a16:creationId xmlns:a16="http://schemas.microsoft.com/office/drawing/2014/main" id="{59C1108F-0913-F44C-9BD8-E6F441519129}"/>
              </a:ext>
            </a:extLst>
          </p:cNvPr>
          <p:cNvSpPr/>
          <p:nvPr/>
        </p:nvSpPr>
        <p:spPr>
          <a:xfrm>
            <a:off x="503217" y="1073894"/>
            <a:ext cx="8511822" cy="5293757"/>
          </a:xfrm>
          <a:prstGeom prst="rect">
            <a:avLst/>
          </a:prstGeom>
        </p:spPr>
        <p:txBody>
          <a:bodyPr wrap="square">
            <a:spAutoFit/>
          </a:bodyPr>
          <a:lstStyle/>
          <a:p>
            <a:r>
              <a:rPr lang="en-US" sz="1600"/>
              <a:t>11:06:01  </a:t>
            </a:r>
            <a:r>
              <a:rPr lang="en-US" sz="1600" b="1"/>
              <a:t>Arthur Centeno</a:t>
            </a:r>
            <a:r>
              <a:rPr lang="en-US" sz="1600"/>
              <a:t> : The power point slides and pdf course material are now available at: </a:t>
            </a:r>
            <a:r>
              <a:rPr lang="en-US" sz="1600" b="1" i="1">
                <a:solidFill>
                  <a:schemeClr val="accent1">
                    <a:lumMod val="75000"/>
                  </a:schemeClr>
                </a:solidFill>
              </a:rPr>
              <a:t>http://opar.io/webinar_series_1.html</a:t>
            </a:r>
          </a:p>
          <a:p>
            <a:endParaRPr lang="en-US" sz="800"/>
          </a:p>
          <a:p>
            <a:r>
              <a:rPr lang="en-US" sz="1600"/>
              <a:t>11:35:47  </a:t>
            </a:r>
            <a:r>
              <a:rPr lang="en-US" sz="1600" b="1"/>
              <a:t>Joe Nadeau</a:t>
            </a:r>
            <a:r>
              <a:rPr lang="en-US" sz="1600"/>
              <a:t> : By using lots of different strains and resources, is there an implicit model that the QTL has a pretty constant and consistent effect across strains and backgrounds, I.e. not much epistasis, background, or context-dependent effects?  Does strong independent effects limit the scope of discovery? QTLs whose action across backgrounds are of course pretty interesting. But the others are interesting too. It’s probably important to understand the the strengths and limits of the underlying model that’s being tested.</a:t>
            </a:r>
          </a:p>
          <a:p>
            <a:r>
              <a:rPr lang="en-US" sz="1600" i="1"/>
              <a:t>REPLY RWW: Yes, great point. This is even true within single complex crosses such as CC, DO, and HS were haplotype contrasts are an important part of mapping. If independent allele/haplotype effects have overlapping and opposite polarities, then they may fail to be detected using simple methods (e.g. only SNP genotypes rather than haplotypes). It is possible make the combination of resource types much easier by using complementary resources that segregated for the same haplotypes—e.g. an A/B F2 and A/B advanced intercross, A/B RI family and A/B RIX diallel, and the pair of A/B consomic and congenics.</a:t>
            </a:r>
          </a:p>
          <a:p>
            <a:endParaRPr lang="en-US" sz="800"/>
          </a:p>
          <a:p>
            <a:r>
              <a:rPr lang="en-US" sz="1600"/>
              <a:t>11:41:25	 From Camron Bryant : Don't tell people at your chalk talk that you don't need the nucleotide variant - you will not get the job. </a:t>
            </a:r>
          </a:p>
          <a:p>
            <a:r>
              <a:rPr lang="en-US" sz="1600"/>
              <a:t>11:42:20	 From Saunak Sen : :)</a:t>
            </a:r>
          </a:p>
          <a:p>
            <a:r>
              <a:rPr lang="en-US" sz="1600"/>
              <a:t>11:59:47	 From Camron Bryant : gotta go, sorry i couldn't be there for RCCs!</a:t>
            </a:r>
          </a:p>
          <a:p>
            <a:r>
              <a:rPr lang="en-US" sz="1600" i="1"/>
              <a:t>REPLY RWW: Presentation and Q&amp;A recorded. Will be linked at opar.io soon</a:t>
            </a:r>
          </a:p>
        </p:txBody>
      </p:sp>
      <p:grpSp>
        <p:nvGrpSpPr>
          <p:cNvPr id="6" name="Group 5">
            <a:extLst>
              <a:ext uri="{FF2B5EF4-FFF2-40B4-BE49-F238E27FC236}">
                <a16:creationId xmlns:a16="http://schemas.microsoft.com/office/drawing/2014/main" id="{68279A3E-45E9-B640-8D0E-CFD1EA46DF70}"/>
              </a:ext>
            </a:extLst>
          </p:cNvPr>
          <p:cNvGrpSpPr/>
          <p:nvPr/>
        </p:nvGrpSpPr>
        <p:grpSpPr>
          <a:xfrm>
            <a:off x="9174997" y="656116"/>
            <a:ext cx="2879716" cy="1885605"/>
            <a:chOff x="9298983" y="656117"/>
            <a:chExt cx="2755730" cy="1665526"/>
          </a:xfrm>
        </p:grpSpPr>
        <p:pic>
          <p:nvPicPr>
            <p:cNvPr id="8" name="Picture 7">
              <a:extLst>
                <a:ext uri="{FF2B5EF4-FFF2-40B4-BE49-F238E27FC236}">
                  <a16:creationId xmlns:a16="http://schemas.microsoft.com/office/drawing/2014/main" id="{D8D5B0F1-E77E-0C42-9245-8D9D55B2F42B}"/>
                </a:ext>
              </a:extLst>
            </p:cNvPr>
            <p:cNvPicPr>
              <a:picLocks noChangeAspect="1"/>
            </p:cNvPicPr>
            <p:nvPr/>
          </p:nvPicPr>
          <p:blipFill>
            <a:blip r:embed="rId3"/>
            <a:stretch>
              <a:fillRect/>
            </a:stretch>
          </p:blipFill>
          <p:spPr>
            <a:xfrm>
              <a:off x="9358489" y="710179"/>
              <a:ext cx="2696224" cy="1611464"/>
            </a:xfrm>
            <a:prstGeom prst="rect">
              <a:avLst/>
            </a:prstGeom>
          </p:spPr>
        </p:pic>
        <p:sp>
          <p:nvSpPr>
            <p:cNvPr id="3" name="Rectangle 2">
              <a:extLst>
                <a:ext uri="{FF2B5EF4-FFF2-40B4-BE49-F238E27FC236}">
                  <a16:creationId xmlns:a16="http://schemas.microsoft.com/office/drawing/2014/main" id="{C2874736-F74E-3747-AA19-6D4CD3370497}"/>
                </a:ext>
              </a:extLst>
            </p:cNvPr>
            <p:cNvSpPr/>
            <p:nvPr/>
          </p:nvSpPr>
          <p:spPr>
            <a:xfrm>
              <a:off x="9298983" y="656117"/>
              <a:ext cx="1425844" cy="577081"/>
            </a:xfrm>
            <a:prstGeom prst="rect">
              <a:avLst/>
            </a:prstGeom>
          </p:spPr>
          <p:txBody>
            <a:bodyPr wrap="square">
              <a:spAutoFit/>
            </a:bodyPr>
            <a:lstStyle/>
            <a:p>
              <a:r>
                <a:rPr lang="en-US" sz="1050" dirty="0"/>
                <a:t>From Casey</a:t>
              </a:r>
            </a:p>
            <a:p>
              <a:r>
                <a:rPr lang="en-US" sz="1050" dirty="0"/>
                <a:t>not sure on source of this rat photo</a:t>
              </a:r>
              <a:endParaRPr lang="en-US" sz="1050"/>
            </a:p>
          </p:txBody>
        </p:sp>
      </p:grpSp>
    </p:spTree>
    <p:extLst>
      <p:ext uri="{BB962C8B-B14F-4D97-AF65-F5344CB8AC3E}">
        <p14:creationId xmlns:p14="http://schemas.microsoft.com/office/powerpoint/2010/main" val="1681220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321084" y="6463507"/>
            <a:ext cx="8295974" cy="510240"/>
          </a:xfrm>
        </p:spPr>
        <p:txBody>
          <a:bodyPr>
            <a:normAutofit/>
          </a:bodyPr>
          <a:lstStyle/>
          <a:p>
            <a:pPr algn="l"/>
            <a:r>
              <a:rPr lang="en-US" sz="2000" b="1" dirty="0"/>
              <a:t>Part 5:  Slide 29</a:t>
            </a:r>
            <a:r>
              <a:rPr lang="en-US" sz="2000" dirty="0"/>
              <a:t>  Live demo if possible.    How to cherry pick strains or cases</a:t>
            </a:r>
          </a:p>
        </p:txBody>
      </p:sp>
      <p:sp>
        <p:nvSpPr>
          <p:cNvPr id="5" name="Subtitle 2">
            <a:extLst>
              <a:ext uri="{FF2B5EF4-FFF2-40B4-BE49-F238E27FC236}">
                <a16:creationId xmlns:a16="http://schemas.microsoft.com/office/drawing/2014/main" id="{F24AFD38-85C0-BF49-8646-F58F60BDCA5C}"/>
              </a:ext>
            </a:extLst>
          </p:cNvPr>
          <p:cNvSpPr txBox="1">
            <a:spLocks/>
          </p:cNvSpPr>
          <p:nvPr/>
        </p:nvSpPr>
        <p:spPr>
          <a:xfrm>
            <a:off x="162695" y="29764"/>
            <a:ext cx="11889759"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Time permitting: Cherry picking cases and rare mutations in HRDP and HMDP </a:t>
            </a:r>
            <a:endParaRPr lang="en-US" sz="2000" b="1" i="1" dirty="0">
              <a:solidFill>
                <a:schemeClr val="accent1">
                  <a:lumMod val="75000"/>
                </a:schemeClr>
              </a:solidFill>
            </a:endParaRPr>
          </a:p>
        </p:txBody>
      </p:sp>
      <p:sp>
        <p:nvSpPr>
          <p:cNvPr id="6" name="Subtitle 2">
            <a:extLst>
              <a:ext uri="{FF2B5EF4-FFF2-40B4-BE49-F238E27FC236}">
                <a16:creationId xmlns:a16="http://schemas.microsoft.com/office/drawing/2014/main" id="{4B0F3964-1666-3249-AE53-0FB78C417227}"/>
              </a:ext>
            </a:extLst>
          </p:cNvPr>
          <p:cNvSpPr txBox="1">
            <a:spLocks/>
          </p:cNvSpPr>
          <p:nvPr/>
        </p:nvSpPr>
        <p:spPr>
          <a:xfrm>
            <a:off x="308124" y="416242"/>
            <a:ext cx="5891221" cy="60771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a:p>
            <a:pPr marL="457200" indent="-457200" algn="l">
              <a:buAutoNum type="arabicPeriod"/>
            </a:pPr>
            <a:r>
              <a:rPr lang="en-US" sz="2000" dirty="0"/>
              <a:t>We now have sequence data for the HXB, FXLE, and the eight parents of the HS rats. We have sequence data for BXD, CC, and about 25 other strains of mice. All traits will be remappable on the new assemblies and with comprehensive ”overlay” tracks of sequence variants and haplotypes in every locus.</a:t>
            </a:r>
          </a:p>
          <a:p>
            <a:pPr marL="457200" indent="-457200" algn="l">
              <a:buAutoNum type="arabicPeriod"/>
            </a:pPr>
            <a:endParaRPr lang="en-US" sz="2000" dirty="0"/>
          </a:p>
          <a:p>
            <a:pPr marL="457200" indent="-457200" algn="l">
              <a:buAutoNum type="arabicPeriod"/>
            </a:pPr>
            <a:r>
              <a:rPr lang="en-US" sz="2000" dirty="0"/>
              <a:t>Almost all rare variants willo be known and potentially usable for reverse genetics provided we have a deep phenome for the relevant strains. That is where the mouse and rat phenome projects become critical. </a:t>
            </a:r>
          </a:p>
          <a:p>
            <a:pPr marL="457200" indent="-457200" algn="l">
              <a:buAutoNum type="arabicPeriod"/>
            </a:pPr>
            <a:endParaRPr lang="en-US" sz="2000" dirty="0"/>
          </a:p>
          <a:p>
            <a:pPr marL="457200" indent="-457200" algn="l">
              <a:buAutoNum type="arabicPeriod"/>
            </a:pPr>
            <a:r>
              <a:rPr lang="en-US" sz="2000" dirty="0"/>
              <a:t>That is also why it is critical to use common rodent resources,</a:t>
            </a:r>
          </a:p>
        </p:txBody>
      </p:sp>
      <p:pic>
        <p:nvPicPr>
          <p:cNvPr id="3" name="Picture 2">
            <a:extLst>
              <a:ext uri="{FF2B5EF4-FFF2-40B4-BE49-F238E27FC236}">
                <a16:creationId xmlns:a16="http://schemas.microsoft.com/office/drawing/2014/main" id="{8C884C71-9C36-7A43-BEEC-DEBC21C2B55B}"/>
              </a:ext>
            </a:extLst>
          </p:cNvPr>
          <p:cNvPicPr>
            <a:picLocks noChangeAspect="1"/>
          </p:cNvPicPr>
          <p:nvPr/>
        </p:nvPicPr>
        <p:blipFill>
          <a:blip r:embed="rId2"/>
          <a:stretch>
            <a:fillRect/>
          </a:stretch>
        </p:blipFill>
        <p:spPr>
          <a:xfrm>
            <a:off x="6261629" y="844951"/>
            <a:ext cx="4696480" cy="3929605"/>
          </a:xfrm>
          <a:prstGeom prst="rect">
            <a:avLst/>
          </a:prstGeom>
        </p:spPr>
      </p:pic>
    </p:spTree>
    <p:extLst>
      <p:ext uri="{BB962C8B-B14F-4D97-AF65-F5344CB8AC3E}">
        <p14:creationId xmlns:p14="http://schemas.microsoft.com/office/powerpoint/2010/main" val="336065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75E3A0-ECAC-BD45-95D7-E04794831065}"/>
              </a:ext>
            </a:extLst>
          </p:cNvPr>
          <p:cNvPicPr>
            <a:picLocks noChangeAspect="1"/>
          </p:cNvPicPr>
          <p:nvPr/>
        </p:nvPicPr>
        <p:blipFill rotWithShape="1">
          <a:blip r:embed="rId2"/>
          <a:srcRect t="7189"/>
          <a:stretch/>
        </p:blipFill>
        <p:spPr>
          <a:xfrm>
            <a:off x="730602" y="535576"/>
            <a:ext cx="10030435" cy="5581289"/>
          </a:xfrm>
          <a:prstGeom prst="rect">
            <a:avLst/>
          </a:prstGeom>
        </p:spPr>
      </p:pic>
      <p:sp>
        <p:nvSpPr>
          <p:cNvPr id="29" name="Rectangle 28">
            <a:extLst>
              <a:ext uri="{FF2B5EF4-FFF2-40B4-BE49-F238E27FC236}">
                <a16:creationId xmlns:a16="http://schemas.microsoft.com/office/drawing/2014/main" id="{5E88FD62-523B-854F-93F4-0D701F718413}"/>
              </a:ext>
            </a:extLst>
          </p:cNvPr>
          <p:cNvSpPr/>
          <p:nvPr/>
        </p:nvSpPr>
        <p:spPr>
          <a:xfrm>
            <a:off x="168274" y="6457890"/>
            <a:ext cx="2579408" cy="400110"/>
          </a:xfrm>
          <a:prstGeom prst="rect">
            <a:avLst/>
          </a:prstGeom>
        </p:spPr>
        <p:txBody>
          <a:bodyPr wrap="square">
            <a:spAutoFit/>
          </a:bodyPr>
          <a:lstStyle/>
          <a:p>
            <a:r>
              <a:rPr lang="en-US" sz="2000" b="1" dirty="0"/>
              <a:t>Part 1: Slide 3</a:t>
            </a:r>
            <a:endParaRPr lang="en-US" sz="2000" dirty="0"/>
          </a:p>
        </p:txBody>
      </p:sp>
      <p:pic>
        <p:nvPicPr>
          <p:cNvPr id="12" name="Picture 11">
            <a:extLst>
              <a:ext uri="{FF2B5EF4-FFF2-40B4-BE49-F238E27FC236}">
                <a16:creationId xmlns:a16="http://schemas.microsoft.com/office/drawing/2014/main" id="{4352AFF4-C8BC-BB4A-869B-C865C8EF4261}"/>
              </a:ext>
            </a:extLst>
          </p:cNvPr>
          <p:cNvPicPr>
            <a:picLocks noChangeAspect="1"/>
          </p:cNvPicPr>
          <p:nvPr/>
        </p:nvPicPr>
        <p:blipFill rotWithShape="1">
          <a:blip r:embed="rId3"/>
          <a:srcRect t="9384"/>
          <a:stretch/>
        </p:blipFill>
        <p:spPr>
          <a:xfrm>
            <a:off x="6267563" y="3944471"/>
            <a:ext cx="5924438" cy="2913529"/>
          </a:xfrm>
          <a:prstGeom prst="rect">
            <a:avLst/>
          </a:prstGeom>
        </p:spPr>
      </p:pic>
      <p:sp>
        <p:nvSpPr>
          <p:cNvPr id="13" name="Subtitle 2">
            <a:extLst>
              <a:ext uri="{FF2B5EF4-FFF2-40B4-BE49-F238E27FC236}">
                <a16:creationId xmlns:a16="http://schemas.microsoft.com/office/drawing/2014/main" id="{B07F694E-9C64-C244-878D-36D21D2346E0}"/>
              </a:ext>
            </a:extLst>
          </p:cNvPr>
          <p:cNvSpPr txBox="1">
            <a:spLocks/>
          </p:cNvSpPr>
          <p:nvPr/>
        </p:nvSpPr>
        <p:spPr>
          <a:xfrm>
            <a:off x="112971" y="0"/>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Main types of mapping resources</a:t>
            </a:r>
            <a:endParaRPr lang="en-US" sz="2800" i="1" dirty="0">
              <a:solidFill>
                <a:schemeClr val="accent1">
                  <a:lumMod val="75000"/>
                </a:schemeClr>
              </a:solidFill>
            </a:endParaRPr>
          </a:p>
        </p:txBody>
      </p:sp>
      <p:sp>
        <p:nvSpPr>
          <p:cNvPr id="8" name="Rectangle 7">
            <a:extLst>
              <a:ext uri="{FF2B5EF4-FFF2-40B4-BE49-F238E27FC236}">
                <a16:creationId xmlns:a16="http://schemas.microsoft.com/office/drawing/2014/main" id="{FD51A79A-037A-8748-93AB-BC3775758D72}"/>
              </a:ext>
            </a:extLst>
          </p:cNvPr>
          <p:cNvSpPr/>
          <p:nvPr/>
        </p:nvSpPr>
        <p:spPr>
          <a:xfrm>
            <a:off x="6188466" y="0"/>
            <a:ext cx="6096000" cy="523220"/>
          </a:xfrm>
          <a:prstGeom prst="rect">
            <a:avLst/>
          </a:prstGeom>
        </p:spPr>
        <p:txBody>
          <a:bodyPr>
            <a:spAutoFit/>
          </a:bodyPr>
          <a:lstStyle/>
          <a:p>
            <a:r>
              <a:rPr lang="en-US" sz="1400">
                <a:latin typeface="QvhmwxHelveticaNeue"/>
              </a:rPr>
              <a:t>Williams RW, Williams EG (2017) Resources for Systems Getnetics. </a:t>
            </a:r>
            <a:r>
              <a:rPr lang="en-US" sz="1400" i="1">
                <a:latin typeface="CrcpksHelveticaNeue"/>
              </a:rPr>
              <a:t>Systems Genetics: Methods and Protocols</a:t>
            </a:r>
            <a:r>
              <a:rPr lang="en-US" sz="1400">
                <a:latin typeface="QvhmwxHelveticaNeue"/>
              </a:rPr>
              <a:t>, Methods in Molecular Biology, vol. 1488: 3–29</a:t>
            </a:r>
            <a:endParaRPr lang="en-US" sz="1400"/>
          </a:p>
        </p:txBody>
      </p:sp>
    </p:spTree>
    <p:extLst>
      <p:ext uri="{BB962C8B-B14F-4D97-AF65-F5344CB8AC3E}">
        <p14:creationId xmlns:p14="http://schemas.microsoft.com/office/powerpoint/2010/main" val="2996063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182186" y="6428784"/>
            <a:ext cx="9065985" cy="510240"/>
          </a:xfrm>
        </p:spPr>
        <p:txBody>
          <a:bodyPr>
            <a:normAutofit/>
          </a:bodyPr>
          <a:lstStyle/>
          <a:p>
            <a:pPr algn="l"/>
            <a:r>
              <a:rPr lang="en-US" sz="2000" b="1" dirty="0"/>
              <a:t>Part 5:  Slide 30</a:t>
            </a:r>
            <a:r>
              <a:rPr lang="en-US" sz="2000" dirty="0"/>
              <a:t>    Live demo on how to pick traits based on linkage or location</a:t>
            </a:r>
          </a:p>
        </p:txBody>
      </p:sp>
      <p:sp>
        <p:nvSpPr>
          <p:cNvPr id="5" name="Subtitle 2">
            <a:extLst>
              <a:ext uri="{FF2B5EF4-FFF2-40B4-BE49-F238E27FC236}">
                <a16:creationId xmlns:a16="http://schemas.microsoft.com/office/drawing/2014/main" id="{F24AFD38-85C0-BF49-8646-F58F60BDCA5C}"/>
              </a:ext>
            </a:extLst>
          </p:cNvPr>
          <p:cNvSpPr txBox="1">
            <a:spLocks/>
          </p:cNvSpPr>
          <p:nvPr/>
        </p:nvSpPr>
        <p:spPr>
          <a:xfrm>
            <a:off x="159485" y="29763"/>
            <a:ext cx="8718295"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Time permitting: Cherry picking traits and QTLs </a:t>
            </a:r>
            <a:endParaRPr lang="en-US" sz="2000" b="1" i="1" dirty="0">
              <a:solidFill>
                <a:schemeClr val="accent1">
                  <a:lumMod val="75000"/>
                </a:schemeClr>
              </a:solidFill>
            </a:endParaRPr>
          </a:p>
        </p:txBody>
      </p:sp>
      <p:pic>
        <p:nvPicPr>
          <p:cNvPr id="7" name="Picture 6">
            <a:extLst>
              <a:ext uri="{FF2B5EF4-FFF2-40B4-BE49-F238E27FC236}">
                <a16:creationId xmlns:a16="http://schemas.microsoft.com/office/drawing/2014/main" id="{2F02D76A-2AA3-894D-A0E9-832D80B7B5F0}"/>
              </a:ext>
            </a:extLst>
          </p:cNvPr>
          <p:cNvPicPr>
            <a:picLocks noChangeAspect="1"/>
          </p:cNvPicPr>
          <p:nvPr/>
        </p:nvPicPr>
        <p:blipFill>
          <a:blip r:embed="rId2"/>
          <a:stretch>
            <a:fillRect/>
          </a:stretch>
        </p:blipFill>
        <p:spPr>
          <a:xfrm>
            <a:off x="246444" y="1297168"/>
            <a:ext cx="4636179" cy="2603500"/>
          </a:xfrm>
          <a:prstGeom prst="rect">
            <a:avLst/>
          </a:prstGeom>
        </p:spPr>
      </p:pic>
      <p:pic>
        <p:nvPicPr>
          <p:cNvPr id="10" name="Picture 9">
            <a:extLst>
              <a:ext uri="{FF2B5EF4-FFF2-40B4-BE49-F238E27FC236}">
                <a16:creationId xmlns:a16="http://schemas.microsoft.com/office/drawing/2014/main" id="{0F424539-D221-FD46-B930-4A74D217F0E7}"/>
              </a:ext>
            </a:extLst>
          </p:cNvPr>
          <p:cNvPicPr>
            <a:picLocks noChangeAspect="1"/>
          </p:cNvPicPr>
          <p:nvPr/>
        </p:nvPicPr>
        <p:blipFill>
          <a:blip r:embed="rId3"/>
          <a:stretch>
            <a:fillRect/>
          </a:stretch>
        </p:blipFill>
        <p:spPr>
          <a:xfrm>
            <a:off x="5048146" y="1401717"/>
            <a:ext cx="7030996" cy="2360055"/>
          </a:xfrm>
          <a:prstGeom prst="rect">
            <a:avLst/>
          </a:prstGeom>
        </p:spPr>
      </p:pic>
    </p:spTree>
    <p:extLst>
      <p:ext uri="{BB962C8B-B14F-4D97-AF65-F5344CB8AC3E}">
        <p14:creationId xmlns:p14="http://schemas.microsoft.com/office/powerpoint/2010/main" val="3361406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E88FD62-523B-854F-93F4-0D701F718413}"/>
              </a:ext>
            </a:extLst>
          </p:cNvPr>
          <p:cNvSpPr/>
          <p:nvPr/>
        </p:nvSpPr>
        <p:spPr>
          <a:xfrm>
            <a:off x="168274" y="6457890"/>
            <a:ext cx="2579408" cy="400110"/>
          </a:xfrm>
          <a:prstGeom prst="rect">
            <a:avLst/>
          </a:prstGeom>
        </p:spPr>
        <p:txBody>
          <a:bodyPr wrap="square">
            <a:spAutoFit/>
          </a:bodyPr>
          <a:lstStyle/>
          <a:p>
            <a:r>
              <a:rPr lang="en-US" sz="2000" b="1" dirty="0"/>
              <a:t>Part 1: Slide 4</a:t>
            </a:r>
            <a:endParaRPr lang="en-US" sz="2000" dirty="0"/>
          </a:p>
        </p:txBody>
      </p:sp>
      <p:sp>
        <p:nvSpPr>
          <p:cNvPr id="30" name="Subtitle 2">
            <a:extLst>
              <a:ext uri="{FF2B5EF4-FFF2-40B4-BE49-F238E27FC236}">
                <a16:creationId xmlns:a16="http://schemas.microsoft.com/office/drawing/2014/main" id="{5679A168-9665-9C4C-B252-36241DE11BD7}"/>
              </a:ext>
            </a:extLst>
          </p:cNvPr>
          <p:cNvSpPr txBox="1">
            <a:spLocks/>
          </p:cNvSpPr>
          <p:nvPr/>
        </p:nvSpPr>
        <p:spPr>
          <a:xfrm>
            <a:off x="112971" y="0"/>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Some comparisons of resources</a:t>
            </a:r>
            <a:endParaRPr lang="en-US" sz="2800" i="1" dirty="0">
              <a:solidFill>
                <a:schemeClr val="accent1">
                  <a:lumMod val="75000"/>
                </a:schemeClr>
              </a:solidFill>
            </a:endParaRPr>
          </a:p>
        </p:txBody>
      </p:sp>
      <p:sp>
        <p:nvSpPr>
          <p:cNvPr id="5" name="Rectangle 4">
            <a:extLst>
              <a:ext uri="{FF2B5EF4-FFF2-40B4-BE49-F238E27FC236}">
                <a16:creationId xmlns:a16="http://schemas.microsoft.com/office/drawing/2014/main" id="{FFB09B85-6B75-114F-AF15-CC905F0AEF43}"/>
              </a:ext>
            </a:extLst>
          </p:cNvPr>
          <p:cNvSpPr/>
          <p:nvPr/>
        </p:nvSpPr>
        <p:spPr>
          <a:xfrm>
            <a:off x="6205327" y="0"/>
            <a:ext cx="6096000" cy="523220"/>
          </a:xfrm>
          <a:prstGeom prst="rect">
            <a:avLst/>
          </a:prstGeom>
        </p:spPr>
        <p:txBody>
          <a:bodyPr>
            <a:spAutoFit/>
          </a:bodyPr>
          <a:lstStyle/>
          <a:p>
            <a:r>
              <a:rPr lang="en-US" sz="1400">
                <a:effectLst/>
                <a:latin typeface="QvhmwxHelveticaNeue"/>
              </a:rPr>
              <a:t>Williams RW, Williams EG (2017) Resources for Systems Getnetics. </a:t>
            </a:r>
            <a:r>
              <a:rPr lang="en-US" sz="1400" i="1">
                <a:effectLst/>
                <a:latin typeface="CrcpksHelveticaNeue"/>
              </a:rPr>
              <a:t>Systems Genetics: Methods and Protocols</a:t>
            </a:r>
            <a:r>
              <a:rPr lang="en-US" sz="1400">
                <a:effectLst/>
                <a:latin typeface="QvhmwxHelveticaNeue"/>
              </a:rPr>
              <a:t>, Methods in Molecular Biology, vol. 1488: 3–29</a:t>
            </a:r>
            <a:endParaRPr lang="en-US" sz="2800"/>
          </a:p>
        </p:txBody>
      </p:sp>
      <p:pic>
        <p:nvPicPr>
          <p:cNvPr id="7" name="Picture 6">
            <a:extLst>
              <a:ext uri="{FF2B5EF4-FFF2-40B4-BE49-F238E27FC236}">
                <a16:creationId xmlns:a16="http://schemas.microsoft.com/office/drawing/2014/main" id="{AFEA10AC-508C-4541-AF7F-A596D68C6642}"/>
              </a:ext>
            </a:extLst>
          </p:cNvPr>
          <p:cNvPicPr>
            <a:picLocks noChangeAspect="1"/>
          </p:cNvPicPr>
          <p:nvPr/>
        </p:nvPicPr>
        <p:blipFill rotWithShape="1">
          <a:blip r:embed="rId2"/>
          <a:srcRect t="6320"/>
          <a:stretch/>
        </p:blipFill>
        <p:spPr>
          <a:xfrm>
            <a:off x="186055" y="560365"/>
            <a:ext cx="10639169" cy="5965870"/>
          </a:xfrm>
          <a:prstGeom prst="rect">
            <a:avLst/>
          </a:prstGeom>
        </p:spPr>
      </p:pic>
    </p:spTree>
    <p:extLst>
      <p:ext uri="{BB962C8B-B14F-4D97-AF65-F5344CB8AC3E}">
        <p14:creationId xmlns:p14="http://schemas.microsoft.com/office/powerpoint/2010/main" val="3134513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6EFB3F4-F85E-9A4D-A01D-F78834B7A53D}"/>
              </a:ext>
            </a:extLst>
          </p:cNvPr>
          <p:cNvSpPr txBox="1"/>
          <p:nvPr/>
        </p:nvSpPr>
        <p:spPr>
          <a:xfrm>
            <a:off x="49600" y="726609"/>
            <a:ext cx="365325" cy="461665"/>
          </a:xfrm>
          <a:prstGeom prst="rect">
            <a:avLst/>
          </a:prstGeom>
          <a:noFill/>
        </p:spPr>
        <p:txBody>
          <a:bodyPr wrap="square" rtlCol="0">
            <a:spAutoFit/>
          </a:bodyPr>
          <a:lstStyle/>
          <a:p>
            <a:r>
              <a:rPr lang="en-US" sz="2400" b="1" dirty="0"/>
              <a:t>1</a:t>
            </a:r>
          </a:p>
        </p:txBody>
      </p:sp>
      <p:sp>
        <p:nvSpPr>
          <p:cNvPr id="16" name="Rectangle 15">
            <a:extLst>
              <a:ext uri="{FF2B5EF4-FFF2-40B4-BE49-F238E27FC236}">
                <a16:creationId xmlns:a16="http://schemas.microsoft.com/office/drawing/2014/main" id="{87D8B3D7-DD21-A940-847E-F51E2B4D3086}"/>
              </a:ext>
            </a:extLst>
          </p:cNvPr>
          <p:cNvSpPr/>
          <p:nvPr/>
        </p:nvSpPr>
        <p:spPr>
          <a:xfrm>
            <a:off x="354856" y="741310"/>
            <a:ext cx="5070453" cy="2462213"/>
          </a:xfrm>
          <a:prstGeom prst="rect">
            <a:avLst/>
          </a:prstGeom>
        </p:spPr>
        <p:txBody>
          <a:bodyPr wrap="square">
            <a:spAutoFit/>
          </a:bodyPr>
          <a:lstStyle/>
          <a:p>
            <a:r>
              <a:rPr lang="en-US" sz="2000" dirty="0"/>
              <a:t>Maximize the </a:t>
            </a:r>
            <a:r>
              <a:rPr lang="en-US" sz="2000" b="1" i="1" dirty="0">
                <a:solidFill>
                  <a:srgbClr val="C00000"/>
                </a:solidFill>
              </a:rPr>
              <a:t>effective</a:t>
            </a:r>
            <a:r>
              <a:rPr lang="en-US" sz="2000" dirty="0"/>
              <a:t> precision by reducing the product of </a:t>
            </a:r>
            <a:r>
              <a:rPr lang="en-US" sz="2000" i="1" dirty="0"/>
              <a:t>[QTL length]</a:t>
            </a:r>
            <a:r>
              <a:rPr lang="en-US" sz="2000" dirty="0"/>
              <a:t> X  </a:t>
            </a:r>
            <a:r>
              <a:rPr lang="en-US" sz="2000" i="1" dirty="0"/>
              <a:t>[n of  polymorphics genes and DNA variants]</a:t>
            </a:r>
            <a:r>
              <a:rPr lang="en-US" sz="2000" dirty="0"/>
              <a:t>. 10 Mb can be great effective precision if there are few variants or genes (see </a:t>
            </a:r>
            <a:r>
              <a:rPr lang="en-US" sz="2000" b="1" i="1" dirty="0"/>
              <a:t>Comt</a:t>
            </a:r>
            <a:r>
              <a:rPr lang="en-US" sz="2000" dirty="0"/>
              <a:t> example to follow). Conversely, 2 Mb can be problematic if a regions is very gene-rich and polymorphic.</a:t>
            </a:r>
            <a:endParaRPr lang="en-US" sz="1400" dirty="0"/>
          </a:p>
          <a:p>
            <a:endParaRPr lang="en-US" sz="1400" dirty="0"/>
          </a:p>
        </p:txBody>
      </p:sp>
      <p:pic>
        <p:nvPicPr>
          <p:cNvPr id="8" name="Picture 7">
            <a:extLst>
              <a:ext uri="{FF2B5EF4-FFF2-40B4-BE49-F238E27FC236}">
                <a16:creationId xmlns:a16="http://schemas.microsoft.com/office/drawing/2014/main" id="{FA28B345-F89E-E148-9994-FEEB329F4844}"/>
              </a:ext>
            </a:extLst>
          </p:cNvPr>
          <p:cNvPicPr>
            <a:picLocks noChangeAspect="1"/>
          </p:cNvPicPr>
          <p:nvPr/>
        </p:nvPicPr>
        <p:blipFill rotWithShape="1">
          <a:blip r:embed="rId2"/>
          <a:srcRect r="7089"/>
          <a:stretch/>
        </p:blipFill>
        <p:spPr>
          <a:xfrm>
            <a:off x="5456222" y="484100"/>
            <a:ext cx="6557816" cy="2646829"/>
          </a:xfrm>
          <a:prstGeom prst="rect">
            <a:avLst/>
          </a:prstGeom>
        </p:spPr>
      </p:pic>
      <p:pic>
        <p:nvPicPr>
          <p:cNvPr id="21" name="Picture 20">
            <a:extLst>
              <a:ext uri="{FF2B5EF4-FFF2-40B4-BE49-F238E27FC236}">
                <a16:creationId xmlns:a16="http://schemas.microsoft.com/office/drawing/2014/main" id="{9F815428-837B-6449-B72C-D4EA8DA8A1BB}"/>
              </a:ext>
            </a:extLst>
          </p:cNvPr>
          <p:cNvPicPr>
            <a:picLocks noChangeAspect="1"/>
          </p:cNvPicPr>
          <p:nvPr/>
        </p:nvPicPr>
        <p:blipFill rotWithShape="1">
          <a:blip r:embed="rId3"/>
          <a:srcRect t="15529" r="6412" b="9647"/>
          <a:stretch/>
        </p:blipFill>
        <p:spPr>
          <a:xfrm>
            <a:off x="1736164" y="3417786"/>
            <a:ext cx="10204823" cy="3059523"/>
          </a:xfrm>
          <a:prstGeom prst="rect">
            <a:avLst/>
          </a:prstGeom>
        </p:spPr>
      </p:pic>
      <p:sp>
        <p:nvSpPr>
          <p:cNvPr id="25" name="Rectangle 24">
            <a:extLst>
              <a:ext uri="{FF2B5EF4-FFF2-40B4-BE49-F238E27FC236}">
                <a16:creationId xmlns:a16="http://schemas.microsoft.com/office/drawing/2014/main" id="{5FF94AE6-42AD-3E46-B797-B6BA8C3B4A9F}"/>
              </a:ext>
            </a:extLst>
          </p:cNvPr>
          <p:cNvSpPr/>
          <p:nvPr/>
        </p:nvSpPr>
        <p:spPr>
          <a:xfrm>
            <a:off x="2378300" y="5203577"/>
            <a:ext cx="3771487" cy="646331"/>
          </a:xfrm>
          <a:prstGeom prst="rect">
            <a:avLst/>
          </a:prstGeom>
        </p:spPr>
        <p:txBody>
          <a:bodyPr wrap="square">
            <a:spAutoFit/>
          </a:bodyPr>
          <a:lstStyle/>
          <a:p>
            <a:r>
              <a:rPr lang="en-US" b="1" i="1">
                <a:solidFill>
                  <a:schemeClr val="accent1">
                    <a:lumMod val="75000"/>
                  </a:schemeClr>
                </a:solidFill>
              </a:rPr>
              <a:t>genenetwork.org/show_trait?trait_id=10650&amp;dataset=BXDPublish</a:t>
            </a:r>
          </a:p>
        </p:txBody>
      </p:sp>
      <p:cxnSp>
        <p:nvCxnSpPr>
          <p:cNvPr id="26" name="Straight Arrow Connector 25">
            <a:extLst>
              <a:ext uri="{FF2B5EF4-FFF2-40B4-BE49-F238E27FC236}">
                <a16:creationId xmlns:a16="http://schemas.microsoft.com/office/drawing/2014/main" id="{ACB6B356-E5ED-FA45-9FF4-038B2A9A39F2}"/>
              </a:ext>
            </a:extLst>
          </p:cNvPr>
          <p:cNvCxnSpPr>
            <a:cxnSpLocks/>
          </p:cNvCxnSpPr>
          <p:nvPr/>
        </p:nvCxnSpPr>
        <p:spPr>
          <a:xfrm>
            <a:off x="6920752" y="4858869"/>
            <a:ext cx="3890682" cy="0"/>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BEE2657-D478-A14B-A4A4-4F6C8003385F}"/>
              </a:ext>
            </a:extLst>
          </p:cNvPr>
          <p:cNvSpPr/>
          <p:nvPr/>
        </p:nvSpPr>
        <p:spPr>
          <a:xfrm>
            <a:off x="7018780" y="4822123"/>
            <a:ext cx="3689856" cy="646331"/>
          </a:xfrm>
          <a:prstGeom prst="rect">
            <a:avLst/>
          </a:prstGeom>
        </p:spPr>
        <p:txBody>
          <a:bodyPr wrap="none">
            <a:spAutoFit/>
          </a:bodyPr>
          <a:lstStyle/>
          <a:p>
            <a:r>
              <a:rPr lang="en-US" dirty="0"/>
              <a:t>This is a small interval: about 2.0 Mb</a:t>
            </a:r>
          </a:p>
          <a:p>
            <a:r>
              <a:rPr lang="en-US" dirty="0"/>
              <a:t>but has very high gene density. Ouch.</a:t>
            </a:r>
            <a:endParaRPr lang="en-US"/>
          </a:p>
        </p:txBody>
      </p:sp>
      <p:sp>
        <p:nvSpPr>
          <p:cNvPr id="29" name="Rectangle 28">
            <a:extLst>
              <a:ext uri="{FF2B5EF4-FFF2-40B4-BE49-F238E27FC236}">
                <a16:creationId xmlns:a16="http://schemas.microsoft.com/office/drawing/2014/main" id="{5E88FD62-523B-854F-93F4-0D701F718413}"/>
              </a:ext>
            </a:extLst>
          </p:cNvPr>
          <p:cNvSpPr/>
          <p:nvPr/>
        </p:nvSpPr>
        <p:spPr>
          <a:xfrm>
            <a:off x="168274" y="6457890"/>
            <a:ext cx="2579408" cy="400110"/>
          </a:xfrm>
          <a:prstGeom prst="rect">
            <a:avLst/>
          </a:prstGeom>
        </p:spPr>
        <p:txBody>
          <a:bodyPr wrap="square">
            <a:spAutoFit/>
          </a:bodyPr>
          <a:lstStyle/>
          <a:p>
            <a:r>
              <a:rPr lang="en-US" sz="2000" b="1" dirty="0"/>
              <a:t>Part 2: Slide 5</a:t>
            </a:r>
            <a:endParaRPr lang="en-US" sz="2000" dirty="0"/>
          </a:p>
        </p:txBody>
      </p:sp>
      <p:sp>
        <p:nvSpPr>
          <p:cNvPr id="30" name="Subtitle 2">
            <a:extLst>
              <a:ext uri="{FF2B5EF4-FFF2-40B4-BE49-F238E27FC236}">
                <a16:creationId xmlns:a16="http://schemas.microsoft.com/office/drawing/2014/main" id="{5679A168-9665-9C4C-B252-36241DE11BD7}"/>
              </a:ext>
            </a:extLst>
          </p:cNvPr>
          <p:cNvSpPr txBox="1">
            <a:spLocks/>
          </p:cNvSpPr>
          <p:nvPr/>
        </p:nvSpPr>
        <p:spPr>
          <a:xfrm>
            <a:off x="0" y="20615"/>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Strategies to improve chances of defining causal genes</a:t>
            </a:r>
            <a:endParaRPr lang="en-US" sz="2800" i="1" dirty="0">
              <a:solidFill>
                <a:schemeClr val="accent1">
                  <a:lumMod val="75000"/>
                </a:schemeClr>
              </a:solidFill>
            </a:endParaRPr>
          </a:p>
        </p:txBody>
      </p:sp>
      <p:pic>
        <p:nvPicPr>
          <p:cNvPr id="32" name="Picture 31">
            <a:extLst>
              <a:ext uri="{FF2B5EF4-FFF2-40B4-BE49-F238E27FC236}">
                <a16:creationId xmlns:a16="http://schemas.microsoft.com/office/drawing/2014/main" id="{07810588-4449-7D48-8AFF-60FB8A302179}"/>
              </a:ext>
            </a:extLst>
          </p:cNvPr>
          <p:cNvPicPr>
            <a:picLocks noChangeAspect="1"/>
          </p:cNvPicPr>
          <p:nvPr/>
        </p:nvPicPr>
        <p:blipFill>
          <a:blip r:embed="rId4"/>
          <a:stretch>
            <a:fillRect/>
          </a:stretch>
        </p:blipFill>
        <p:spPr>
          <a:xfrm>
            <a:off x="3291774" y="6464300"/>
            <a:ext cx="4453731" cy="393700"/>
          </a:xfrm>
          <a:prstGeom prst="rect">
            <a:avLst/>
          </a:prstGeom>
        </p:spPr>
      </p:pic>
      <p:pic>
        <p:nvPicPr>
          <p:cNvPr id="34" name="Picture 33">
            <a:extLst>
              <a:ext uri="{FF2B5EF4-FFF2-40B4-BE49-F238E27FC236}">
                <a16:creationId xmlns:a16="http://schemas.microsoft.com/office/drawing/2014/main" id="{CFF9E348-CE18-E14C-813C-4372042806AA}"/>
              </a:ext>
            </a:extLst>
          </p:cNvPr>
          <p:cNvPicPr>
            <a:picLocks noChangeAspect="1"/>
          </p:cNvPicPr>
          <p:nvPr/>
        </p:nvPicPr>
        <p:blipFill>
          <a:blip r:embed="rId5"/>
          <a:stretch>
            <a:fillRect/>
          </a:stretch>
        </p:blipFill>
        <p:spPr>
          <a:xfrm>
            <a:off x="7779563" y="6293976"/>
            <a:ext cx="4216707" cy="384736"/>
          </a:xfrm>
          <a:prstGeom prst="rect">
            <a:avLst/>
          </a:prstGeom>
        </p:spPr>
      </p:pic>
    </p:spTree>
    <p:extLst>
      <p:ext uri="{BB962C8B-B14F-4D97-AF65-F5344CB8AC3E}">
        <p14:creationId xmlns:p14="http://schemas.microsoft.com/office/powerpoint/2010/main" val="2366214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6EFB3F4-F85E-9A4D-A01D-F78834B7A53D}"/>
              </a:ext>
            </a:extLst>
          </p:cNvPr>
          <p:cNvSpPr txBox="1"/>
          <p:nvPr/>
        </p:nvSpPr>
        <p:spPr>
          <a:xfrm>
            <a:off x="128623" y="625008"/>
            <a:ext cx="365325" cy="461665"/>
          </a:xfrm>
          <a:prstGeom prst="rect">
            <a:avLst/>
          </a:prstGeom>
          <a:noFill/>
        </p:spPr>
        <p:txBody>
          <a:bodyPr wrap="square" rtlCol="0">
            <a:spAutoFit/>
          </a:bodyPr>
          <a:lstStyle/>
          <a:p>
            <a:r>
              <a:rPr lang="en-US" sz="2400" b="1" dirty="0"/>
              <a:t>2</a:t>
            </a:r>
          </a:p>
        </p:txBody>
      </p:sp>
      <p:sp>
        <p:nvSpPr>
          <p:cNvPr id="16" name="Rectangle 15">
            <a:extLst>
              <a:ext uri="{FF2B5EF4-FFF2-40B4-BE49-F238E27FC236}">
                <a16:creationId xmlns:a16="http://schemas.microsoft.com/office/drawing/2014/main" id="{87D8B3D7-DD21-A940-847E-F51E2B4D3086}"/>
              </a:ext>
            </a:extLst>
          </p:cNvPr>
          <p:cNvSpPr/>
          <p:nvPr/>
        </p:nvSpPr>
        <p:spPr>
          <a:xfrm>
            <a:off x="433879" y="639709"/>
            <a:ext cx="5070453" cy="5109091"/>
          </a:xfrm>
          <a:prstGeom prst="rect">
            <a:avLst/>
          </a:prstGeom>
        </p:spPr>
        <p:txBody>
          <a:bodyPr wrap="square">
            <a:spAutoFit/>
          </a:bodyPr>
          <a:lstStyle/>
          <a:p>
            <a:r>
              <a:rPr lang="en-US" sz="2000" dirty="0"/>
              <a:t>Maximize your use of sequence data and eQTL data. There are only two major ways a DNA variant can operate—protein-coding variants and isoform expression level variatiants. This seems painfully obvious, but if it is so obvious then why are rat and mouse sequence data still so sadly incomplete?  Why are there not validated compendia of sequence variants segregating in major crosses? Where are the all of the great data on splice isoforms in brain or other tissues and cells? Why are maps still expressed in centiMorgans rather than basepairs?</a:t>
            </a:r>
          </a:p>
          <a:p>
            <a:endParaRPr lang="en-US" sz="1000" dirty="0"/>
          </a:p>
          <a:p>
            <a:endParaRPr lang="en-US" sz="1400" dirty="0"/>
          </a:p>
          <a:p>
            <a:endParaRPr lang="en-US" sz="1400" dirty="0"/>
          </a:p>
          <a:p>
            <a:endParaRPr lang="en-US" sz="1400" dirty="0"/>
          </a:p>
          <a:p>
            <a:endParaRPr lang="en-US" sz="1400" dirty="0"/>
          </a:p>
        </p:txBody>
      </p:sp>
      <p:sp>
        <p:nvSpPr>
          <p:cNvPr id="29" name="Rectangle 28">
            <a:extLst>
              <a:ext uri="{FF2B5EF4-FFF2-40B4-BE49-F238E27FC236}">
                <a16:creationId xmlns:a16="http://schemas.microsoft.com/office/drawing/2014/main" id="{5E88FD62-523B-854F-93F4-0D701F718413}"/>
              </a:ext>
            </a:extLst>
          </p:cNvPr>
          <p:cNvSpPr/>
          <p:nvPr/>
        </p:nvSpPr>
        <p:spPr>
          <a:xfrm>
            <a:off x="168274" y="6457890"/>
            <a:ext cx="2579408" cy="400110"/>
          </a:xfrm>
          <a:prstGeom prst="rect">
            <a:avLst/>
          </a:prstGeom>
        </p:spPr>
        <p:txBody>
          <a:bodyPr wrap="square">
            <a:spAutoFit/>
          </a:bodyPr>
          <a:lstStyle/>
          <a:p>
            <a:r>
              <a:rPr lang="en-US" sz="2000" b="1" dirty="0"/>
              <a:t>Part 2: Slide 6</a:t>
            </a:r>
            <a:r>
              <a:rPr lang="en-US" sz="2000" dirty="0"/>
              <a:t>  </a:t>
            </a:r>
          </a:p>
        </p:txBody>
      </p:sp>
      <p:sp>
        <p:nvSpPr>
          <p:cNvPr id="30" name="Subtitle 2">
            <a:extLst>
              <a:ext uri="{FF2B5EF4-FFF2-40B4-BE49-F238E27FC236}">
                <a16:creationId xmlns:a16="http://schemas.microsoft.com/office/drawing/2014/main" id="{5679A168-9665-9C4C-B252-36241DE11BD7}"/>
              </a:ext>
            </a:extLst>
          </p:cNvPr>
          <p:cNvSpPr txBox="1">
            <a:spLocks/>
          </p:cNvSpPr>
          <p:nvPr/>
        </p:nvSpPr>
        <p:spPr>
          <a:xfrm>
            <a:off x="112971" y="28982"/>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Strategy 2</a:t>
            </a:r>
            <a:endParaRPr lang="en-US" sz="2800" i="1" dirty="0">
              <a:solidFill>
                <a:schemeClr val="accent1">
                  <a:lumMod val="75000"/>
                </a:schemeClr>
              </a:solidFill>
            </a:endParaRPr>
          </a:p>
        </p:txBody>
      </p:sp>
      <p:pic>
        <p:nvPicPr>
          <p:cNvPr id="3" name="Picture 2">
            <a:extLst>
              <a:ext uri="{FF2B5EF4-FFF2-40B4-BE49-F238E27FC236}">
                <a16:creationId xmlns:a16="http://schemas.microsoft.com/office/drawing/2014/main" id="{69057E3C-68C0-E343-910A-14B1DD35F977}"/>
              </a:ext>
            </a:extLst>
          </p:cNvPr>
          <p:cNvPicPr>
            <a:picLocks noChangeAspect="1"/>
          </p:cNvPicPr>
          <p:nvPr/>
        </p:nvPicPr>
        <p:blipFill>
          <a:blip r:embed="rId2"/>
          <a:stretch>
            <a:fillRect/>
          </a:stretch>
        </p:blipFill>
        <p:spPr>
          <a:xfrm>
            <a:off x="5943599" y="592799"/>
            <a:ext cx="6011845" cy="3240761"/>
          </a:xfrm>
          <a:prstGeom prst="rect">
            <a:avLst/>
          </a:prstGeom>
        </p:spPr>
      </p:pic>
      <p:pic>
        <p:nvPicPr>
          <p:cNvPr id="5" name="Picture 4">
            <a:extLst>
              <a:ext uri="{FF2B5EF4-FFF2-40B4-BE49-F238E27FC236}">
                <a16:creationId xmlns:a16="http://schemas.microsoft.com/office/drawing/2014/main" id="{2BBE601A-EB9E-B24D-BAE4-0204C6E450E8}"/>
              </a:ext>
            </a:extLst>
          </p:cNvPr>
          <p:cNvPicPr>
            <a:picLocks noChangeAspect="1"/>
          </p:cNvPicPr>
          <p:nvPr/>
        </p:nvPicPr>
        <p:blipFill rotWithShape="1">
          <a:blip r:embed="rId3"/>
          <a:srcRect l="55240" r="6775"/>
          <a:stretch/>
        </p:blipFill>
        <p:spPr>
          <a:xfrm>
            <a:off x="2886634" y="4679909"/>
            <a:ext cx="2599767" cy="1964267"/>
          </a:xfrm>
          <a:prstGeom prst="rect">
            <a:avLst/>
          </a:prstGeom>
        </p:spPr>
      </p:pic>
      <p:pic>
        <p:nvPicPr>
          <p:cNvPr id="7" name="Picture 6">
            <a:extLst>
              <a:ext uri="{FF2B5EF4-FFF2-40B4-BE49-F238E27FC236}">
                <a16:creationId xmlns:a16="http://schemas.microsoft.com/office/drawing/2014/main" id="{6F92EF43-187F-8344-9838-96EB75EDAEB8}"/>
              </a:ext>
            </a:extLst>
          </p:cNvPr>
          <p:cNvPicPr>
            <a:picLocks noChangeAspect="1"/>
          </p:cNvPicPr>
          <p:nvPr/>
        </p:nvPicPr>
        <p:blipFill>
          <a:blip r:embed="rId4"/>
          <a:stretch>
            <a:fillRect/>
          </a:stretch>
        </p:blipFill>
        <p:spPr>
          <a:xfrm>
            <a:off x="5611905" y="3924202"/>
            <a:ext cx="6364941" cy="2707399"/>
          </a:xfrm>
          <a:prstGeom prst="rect">
            <a:avLst/>
          </a:prstGeom>
        </p:spPr>
      </p:pic>
    </p:spTree>
    <p:extLst>
      <p:ext uri="{BB962C8B-B14F-4D97-AF65-F5344CB8AC3E}">
        <p14:creationId xmlns:p14="http://schemas.microsoft.com/office/powerpoint/2010/main" val="1940698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6EFB3F4-F85E-9A4D-A01D-F78834B7A53D}"/>
              </a:ext>
            </a:extLst>
          </p:cNvPr>
          <p:cNvSpPr txBox="1"/>
          <p:nvPr/>
        </p:nvSpPr>
        <p:spPr>
          <a:xfrm>
            <a:off x="128623" y="613719"/>
            <a:ext cx="365325" cy="461665"/>
          </a:xfrm>
          <a:prstGeom prst="rect">
            <a:avLst/>
          </a:prstGeom>
          <a:noFill/>
        </p:spPr>
        <p:txBody>
          <a:bodyPr wrap="square" rtlCol="0">
            <a:spAutoFit/>
          </a:bodyPr>
          <a:lstStyle/>
          <a:p>
            <a:r>
              <a:rPr lang="en-US" sz="2400" b="1" dirty="0"/>
              <a:t>3</a:t>
            </a:r>
          </a:p>
        </p:txBody>
      </p:sp>
      <p:sp>
        <p:nvSpPr>
          <p:cNvPr id="16" name="Rectangle 15">
            <a:extLst>
              <a:ext uri="{FF2B5EF4-FFF2-40B4-BE49-F238E27FC236}">
                <a16:creationId xmlns:a16="http://schemas.microsoft.com/office/drawing/2014/main" id="{87D8B3D7-DD21-A940-847E-F51E2B4D3086}"/>
              </a:ext>
            </a:extLst>
          </p:cNvPr>
          <p:cNvSpPr/>
          <p:nvPr/>
        </p:nvSpPr>
        <p:spPr>
          <a:xfrm>
            <a:off x="446943" y="597619"/>
            <a:ext cx="4830452" cy="6678751"/>
          </a:xfrm>
          <a:prstGeom prst="rect">
            <a:avLst/>
          </a:prstGeom>
        </p:spPr>
        <p:txBody>
          <a:bodyPr wrap="square">
            <a:spAutoFit/>
          </a:bodyPr>
          <a:lstStyle/>
          <a:p>
            <a:r>
              <a:rPr lang="en-US" sz="2000" dirty="0"/>
              <a:t>Study populations for which you can generate or inherit a deep phenome. Use either reference populations or work as part of a larger collaboration. HRDP, HMDP, HS, CC, BXDs—all of these work well from this perspective.</a:t>
            </a:r>
          </a:p>
          <a:p>
            <a:endParaRPr lang="en-US" sz="1400" dirty="0"/>
          </a:p>
          <a:p>
            <a:r>
              <a:rPr lang="en-US" sz="2000" dirty="0"/>
              <a:t>When possible get complementary omics data, and if at all possible, biobank tissues.</a:t>
            </a:r>
          </a:p>
          <a:p>
            <a:endParaRPr lang="en-US" sz="1400" dirty="0"/>
          </a:p>
          <a:p>
            <a:r>
              <a:rPr lang="en-US" sz="2000" dirty="0"/>
              <a:t>The power of replicability can be huge when heritability is low. We have strong lifespan loci with only 70 BXD strains, but 10 replicates of each. Replicability also enables GXE analysis. </a:t>
            </a:r>
          </a:p>
          <a:p>
            <a:endParaRPr lang="en-US" sz="1400" dirty="0"/>
          </a:p>
          <a:p>
            <a:r>
              <a:rPr lang="en-US" sz="2000" dirty="0"/>
              <a:t>While all of this is obvious, it goes against the grain of ”doing your own thing” and being innovative.</a:t>
            </a:r>
          </a:p>
          <a:p>
            <a:endParaRPr lang="en-US" sz="1000" dirty="0"/>
          </a:p>
          <a:p>
            <a:endParaRPr lang="en-US" sz="1400" dirty="0"/>
          </a:p>
          <a:p>
            <a:endParaRPr lang="en-US" sz="1400" dirty="0"/>
          </a:p>
          <a:p>
            <a:endParaRPr lang="en-US" sz="1400" dirty="0"/>
          </a:p>
          <a:p>
            <a:endParaRPr lang="en-US" sz="1400" dirty="0"/>
          </a:p>
        </p:txBody>
      </p:sp>
      <p:sp>
        <p:nvSpPr>
          <p:cNvPr id="29" name="Rectangle 28">
            <a:extLst>
              <a:ext uri="{FF2B5EF4-FFF2-40B4-BE49-F238E27FC236}">
                <a16:creationId xmlns:a16="http://schemas.microsoft.com/office/drawing/2014/main" id="{5E88FD62-523B-854F-93F4-0D701F718413}"/>
              </a:ext>
            </a:extLst>
          </p:cNvPr>
          <p:cNvSpPr/>
          <p:nvPr/>
        </p:nvSpPr>
        <p:spPr>
          <a:xfrm>
            <a:off x="168274" y="6457890"/>
            <a:ext cx="2579408" cy="400110"/>
          </a:xfrm>
          <a:prstGeom prst="rect">
            <a:avLst/>
          </a:prstGeom>
        </p:spPr>
        <p:txBody>
          <a:bodyPr wrap="square">
            <a:spAutoFit/>
          </a:bodyPr>
          <a:lstStyle/>
          <a:p>
            <a:r>
              <a:rPr lang="en-US" sz="2000" b="1" dirty="0"/>
              <a:t>Part 2: Slide 5</a:t>
            </a:r>
            <a:endParaRPr lang="en-US" sz="2000" dirty="0"/>
          </a:p>
        </p:txBody>
      </p:sp>
      <p:sp>
        <p:nvSpPr>
          <p:cNvPr id="30" name="Subtitle 2">
            <a:extLst>
              <a:ext uri="{FF2B5EF4-FFF2-40B4-BE49-F238E27FC236}">
                <a16:creationId xmlns:a16="http://schemas.microsoft.com/office/drawing/2014/main" id="{5679A168-9665-9C4C-B252-36241DE11BD7}"/>
              </a:ext>
            </a:extLst>
          </p:cNvPr>
          <p:cNvSpPr txBox="1">
            <a:spLocks/>
          </p:cNvSpPr>
          <p:nvPr/>
        </p:nvSpPr>
        <p:spPr>
          <a:xfrm>
            <a:off x="112971" y="28982"/>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Strategy 3</a:t>
            </a:r>
            <a:endParaRPr lang="en-US" sz="2800" i="1" dirty="0">
              <a:solidFill>
                <a:schemeClr val="accent1">
                  <a:lumMod val="75000"/>
                </a:schemeClr>
              </a:solidFill>
            </a:endParaRPr>
          </a:p>
        </p:txBody>
      </p:sp>
      <p:sp>
        <p:nvSpPr>
          <p:cNvPr id="5" name="Rectangle 4">
            <a:extLst>
              <a:ext uri="{FF2B5EF4-FFF2-40B4-BE49-F238E27FC236}">
                <a16:creationId xmlns:a16="http://schemas.microsoft.com/office/drawing/2014/main" id="{CE7970FF-EDCF-D44D-8D0B-625C90B81E26}"/>
              </a:ext>
            </a:extLst>
          </p:cNvPr>
          <p:cNvSpPr/>
          <p:nvPr/>
        </p:nvSpPr>
        <p:spPr>
          <a:xfrm>
            <a:off x="6968198" y="6550223"/>
            <a:ext cx="5223802" cy="307777"/>
          </a:xfrm>
          <a:prstGeom prst="rect">
            <a:avLst/>
          </a:prstGeom>
        </p:spPr>
        <p:txBody>
          <a:bodyPr wrap="none">
            <a:spAutoFit/>
          </a:bodyPr>
          <a:lstStyle/>
          <a:p>
            <a:r>
              <a:rPr lang="en-US" sz="1400">
                <a:effectLst/>
                <a:latin typeface="AdvOTea1a7398"/>
              </a:rPr>
              <a:t>NATURE COMMUNICATIONS | 7:10464 | DOI: 10.1038/ncomms1046 </a:t>
            </a:r>
            <a:endParaRPr lang="en-US" sz="4000">
              <a:effectLst/>
            </a:endParaRPr>
          </a:p>
        </p:txBody>
      </p:sp>
      <p:pic>
        <p:nvPicPr>
          <p:cNvPr id="7" name="Picture 6">
            <a:extLst>
              <a:ext uri="{FF2B5EF4-FFF2-40B4-BE49-F238E27FC236}">
                <a16:creationId xmlns:a16="http://schemas.microsoft.com/office/drawing/2014/main" id="{B363BDB8-7D30-9F41-BD9D-D6087A8E4540}"/>
              </a:ext>
            </a:extLst>
          </p:cNvPr>
          <p:cNvPicPr>
            <a:picLocks noChangeAspect="1"/>
          </p:cNvPicPr>
          <p:nvPr/>
        </p:nvPicPr>
        <p:blipFill rotWithShape="1">
          <a:blip r:embed="rId2"/>
          <a:srcRect t="1213" r="2604"/>
          <a:stretch/>
        </p:blipFill>
        <p:spPr>
          <a:xfrm>
            <a:off x="5151752" y="561703"/>
            <a:ext cx="6944456" cy="5669280"/>
          </a:xfrm>
          <a:prstGeom prst="rect">
            <a:avLst/>
          </a:prstGeom>
        </p:spPr>
      </p:pic>
    </p:spTree>
    <p:extLst>
      <p:ext uri="{BB962C8B-B14F-4D97-AF65-F5344CB8AC3E}">
        <p14:creationId xmlns:p14="http://schemas.microsoft.com/office/powerpoint/2010/main" val="34633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6EFB3F4-F85E-9A4D-A01D-F78834B7A53D}"/>
              </a:ext>
            </a:extLst>
          </p:cNvPr>
          <p:cNvSpPr txBox="1"/>
          <p:nvPr/>
        </p:nvSpPr>
        <p:spPr>
          <a:xfrm>
            <a:off x="128623" y="579852"/>
            <a:ext cx="365325" cy="461665"/>
          </a:xfrm>
          <a:prstGeom prst="rect">
            <a:avLst/>
          </a:prstGeom>
          <a:noFill/>
        </p:spPr>
        <p:txBody>
          <a:bodyPr wrap="square" rtlCol="0">
            <a:spAutoFit/>
          </a:bodyPr>
          <a:lstStyle/>
          <a:p>
            <a:r>
              <a:rPr lang="en-US" sz="2400" b="1" dirty="0"/>
              <a:t>4</a:t>
            </a:r>
          </a:p>
        </p:txBody>
      </p:sp>
      <p:sp>
        <p:nvSpPr>
          <p:cNvPr id="16" name="Rectangle 15">
            <a:extLst>
              <a:ext uri="{FF2B5EF4-FFF2-40B4-BE49-F238E27FC236}">
                <a16:creationId xmlns:a16="http://schemas.microsoft.com/office/drawing/2014/main" id="{87D8B3D7-DD21-A940-847E-F51E2B4D3086}"/>
              </a:ext>
            </a:extLst>
          </p:cNvPr>
          <p:cNvSpPr/>
          <p:nvPr/>
        </p:nvSpPr>
        <p:spPr>
          <a:xfrm>
            <a:off x="433879" y="594553"/>
            <a:ext cx="5070453" cy="2031325"/>
          </a:xfrm>
          <a:prstGeom prst="rect">
            <a:avLst/>
          </a:prstGeom>
        </p:spPr>
        <p:txBody>
          <a:bodyPr wrap="square">
            <a:spAutoFit/>
          </a:bodyPr>
          <a:lstStyle/>
          <a:p>
            <a:r>
              <a:rPr lang="en-US" sz="2000" dirty="0"/>
              <a:t>Use multiple crosses and mulitple species to “fine-map” loci that modulate trait values or variance.</a:t>
            </a:r>
          </a:p>
          <a:p>
            <a:endParaRPr lang="en-US" sz="1000" dirty="0"/>
          </a:p>
          <a:p>
            <a:endParaRPr lang="en-US" sz="1400" dirty="0"/>
          </a:p>
          <a:p>
            <a:endParaRPr lang="en-US" sz="1400" dirty="0"/>
          </a:p>
          <a:p>
            <a:endParaRPr lang="en-US" sz="1400" dirty="0"/>
          </a:p>
          <a:p>
            <a:endParaRPr lang="en-US" sz="1400" dirty="0"/>
          </a:p>
        </p:txBody>
      </p:sp>
      <p:sp>
        <p:nvSpPr>
          <p:cNvPr id="29" name="Rectangle 28">
            <a:extLst>
              <a:ext uri="{FF2B5EF4-FFF2-40B4-BE49-F238E27FC236}">
                <a16:creationId xmlns:a16="http://schemas.microsoft.com/office/drawing/2014/main" id="{5E88FD62-523B-854F-93F4-0D701F718413}"/>
              </a:ext>
            </a:extLst>
          </p:cNvPr>
          <p:cNvSpPr/>
          <p:nvPr/>
        </p:nvSpPr>
        <p:spPr>
          <a:xfrm>
            <a:off x="168274" y="6457890"/>
            <a:ext cx="2579408" cy="400110"/>
          </a:xfrm>
          <a:prstGeom prst="rect">
            <a:avLst/>
          </a:prstGeom>
        </p:spPr>
        <p:txBody>
          <a:bodyPr wrap="square">
            <a:spAutoFit/>
          </a:bodyPr>
          <a:lstStyle/>
          <a:p>
            <a:r>
              <a:rPr lang="en-US" sz="2000" b="1" dirty="0"/>
              <a:t>Part 2: Slide 7</a:t>
            </a:r>
            <a:r>
              <a:rPr lang="en-US" sz="2000" dirty="0"/>
              <a:t>  </a:t>
            </a:r>
          </a:p>
        </p:txBody>
      </p:sp>
      <p:sp>
        <p:nvSpPr>
          <p:cNvPr id="30" name="Subtitle 2">
            <a:extLst>
              <a:ext uri="{FF2B5EF4-FFF2-40B4-BE49-F238E27FC236}">
                <a16:creationId xmlns:a16="http://schemas.microsoft.com/office/drawing/2014/main" id="{5679A168-9665-9C4C-B252-36241DE11BD7}"/>
              </a:ext>
            </a:extLst>
          </p:cNvPr>
          <p:cNvSpPr txBox="1">
            <a:spLocks/>
          </p:cNvSpPr>
          <p:nvPr/>
        </p:nvSpPr>
        <p:spPr>
          <a:xfrm>
            <a:off x="112971" y="41410"/>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Strategy 4</a:t>
            </a:r>
            <a:endParaRPr lang="en-US" sz="2800" i="1" dirty="0">
              <a:solidFill>
                <a:schemeClr val="accent1">
                  <a:lumMod val="75000"/>
                </a:schemeClr>
              </a:solidFill>
            </a:endParaRPr>
          </a:p>
        </p:txBody>
      </p:sp>
      <p:pic>
        <p:nvPicPr>
          <p:cNvPr id="8" name="Picture 7">
            <a:extLst>
              <a:ext uri="{FF2B5EF4-FFF2-40B4-BE49-F238E27FC236}">
                <a16:creationId xmlns:a16="http://schemas.microsoft.com/office/drawing/2014/main" id="{13A8DEA5-9A16-2842-BC8D-97A0A9EAE64F}"/>
              </a:ext>
            </a:extLst>
          </p:cNvPr>
          <p:cNvPicPr>
            <a:picLocks noChangeAspect="1"/>
          </p:cNvPicPr>
          <p:nvPr/>
        </p:nvPicPr>
        <p:blipFill rotWithShape="1">
          <a:blip r:embed="rId2"/>
          <a:srcRect l="-654" t="523" r="654" b="15555"/>
          <a:stretch/>
        </p:blipFill>
        <p:spPr>
          <a:xfrm>
            <a:off x="6055894" y="1102659"/>
            <a:ext cx="6136106" cy="5755341"/>
          </a:xfrm>
          <a:prstGeom prst="rect">
            <a:avLst/>
          </a:prstGeom>
        </p:spPr>
      </p:pic>
      <p:pic>
        <p:nvPicPr>
          <p:cNvPr id="10" name="Picture 9">
            <a:extLst>
              <a:ext uri="{FF2B5EF4-FFF2-40B4-BE49-F238E27FC236}">
                <a16:creationId xmlns:a16="http://schemas.microsoft.com/office/drawing/2014/main" id="{C3C4BC49-801B-0D4D-8BFD-8FA3A4D02C14}"/>
              </a:ext>
            </a:extLst>
          </p:cNvPr>
          <p:cNvPicPr>
            <a:picLocks noChangeAspect="1"/>
          </p:cNvPicPr>
          <p:nvPr/>
        </p:nvPicPr>
        <p:blipFill>
          <a:blip r:embed="rId3"/>
          <a:stretch>
            <a:fillRect/>
          </a:stretch>
        </p:blipFill>
        <p:spPr>
          <a:xfrm>
            <a:off x="6239435" y="0"/>
            <a:ext cx="5929625" cy="1416424"/>
          </a:xfrm>
          <a:prstGeom prst="rect">
            <a:avLst/>
          </a:prstGeom>
        </p:spPr>
      </p:pic>
      <p:pic>
        <p:nvPicPr>
          <p:cNvPr id="12" name="Picture 11">
            <a:extLst>
              <a:ext uri="{FF2B5EF4-FFF2-40B4-BE49-F238E27FC236}">
                <a16:creationId xmlns:a16="http://schemas.microsoft.com/office/drawing/2014/main" id="{ECAE21B9-E6FE-D840-8C4F-27B3390A424D}"/>
              </a:ext>
            </a:extLst>
          </p:cNvPr>
          <p:cNvPicPr>
            <a:picLocks noChangeAspect="1"/>
          </p:cNvPicPr>
          <p:nvPr/>
        </p:nvPicPr>
        <p:blipFill>
          <a:blip r:embed="rId4"/>
          <a:stretch>
            <a:fillRect/>
          </a:stretch>
        </p:blipFill>
        <p:spPr>
          <a:xfrm>
            <a:off x="160543" y="2581088"/>
            <a:ext cx="3187401" cy="3146612"/>
          </a:xfrm>
          <a:prstGeom prst="rect">
            <a:avLst/>
          </a:prstGeom>
        </p:spPr>
      </p:pic>
      <p:pic>
        <p:nvPicPr>
          <p:cNvPr id="14" name="Picture 13">
            <a:extLst>
              <a:ext uri="{FF2B5EF4-FFF2-40B4-BE49-F238E27FC236}">
                <a16:creationId xmlns:a16="http://schemas.microsoft.com/office/drawing/2014/main" id="{F5774D56-BEDA-BF4C-9127-13ADAFC2EC05}"/>
              </a:ext>
            </a:extLst>
          </p:cNvPr>
          <p:cNvPicPr>
            <a:picLocks noChangeAspect="1"/>
          </p:cNvPicPr>
          <p:nvPr/>
        </p:nvPicPr>
        <p:blipFill>
          <a:blip r:embed="rId5"/>
          <a:stretch>
            <a:fillRect/>
          </a:stretch>
        </p:blipFill>
        <p:spPr>
          <a:xfrm>
            <a:off x="3332983" y="2772335"/>
            <a:ext cx="2763017" cy="2916518"/>
          </a:xfrm>
          <a:prstGeom prst="rect">
            <a:avLst/>
          </a:prstGeom>
        </p:spPr>
      </p:pic>
      <p:pic>
        <p:nvPicPr>
          <p:cNvPr id="18" name="Picture 17">
            <a:extLst>
              <a:ext uri="{FF2B5EF4-FFF2-40B4-BE49-F238E27FC236}">
                <a16:creationId xmlns:a16="http://schemas.microsoft.com/office/drawing/2014/main" id="{94ED3AED-8A71-5B41-8D00-B47229C8523A}"/>
              </a:ext>
            </a:extLst>
          </p:cNvPr>
          <p:cNvPicPr>
            <a:picLocks noChangeAspect="1"/>
          </p:cNvPicPr>
          <p:nvPr/>
        </p:nvPicPr>
        <p:blipFill rotWithShape="1">
          <a:blip r:embed="rId6"/>
          <a:srcRect b="31496"/>
          <a:stretch/>
        </p:blipFill>
        <p:spPr>
          <a:xfrm>
            <a:off x="1458717" y="1606924"/>
            <a:ext cx="4780718" cy="974911"/>
          </a:xfrm>
          <a:prstGeom prst="rect">
            <a:avLst/>
          </a:prstGeom>
        </p:spPr>
      </p:pic>
    </p:spTree>
    <p:extLst>
      <p:ext uri="{BB962C8B-B14F-4D97-AF65-F5344CB8AC3E}">
        <p14:creationId xmlns:p14="http://schemas.microsoft.com/office/powerpoint/2010/main" val="1971604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6EFB3F4-F85E-9A4D-A01D-F78834B7A53D}"/>
              </a:ext>
            </a:extLst>
          </p:cNvPr>
          <p:cNvSpPr txBox="1"/>
          <p:nvPr/>
        </p:nvSpPr>
        <p:spPr>
          <a:xfrm>
            <a:off x="128623" y="610859"/>
            <a:ext cx="365325" cy="461665"/>
          </a:xfrm>
          <a:prstGeom prst="rect">
            <a:avLst/>
          </a:prstGeom>
          <a:noFill/>
        </p:spPr>
        <p:txBody>
          <a:bodyPr wrap="square" rtlCol="0">
            <a:spAutoFit/>
          </a:bodyPr>
          <a:lstStyle/>
          <a:p>
            <a:r>
              <a:rPr lang="en-US" sz="2400" b="1" dirty="0"/>
              <a:t>5</a:t>
            </a:r>
          </a:p>
        </p:txBody>
      </p:sp>
      <p:sp>
        <p:nvSpPr>
          <p:cNvPr id="16" name="Rectangle 15">
            <a:extLst>
              <a:ext uri="{FF2B5EF4-FFF2-40B4-BE49-F238E27FC236}">
                <a16:creationId xmlns:a16="http://schemas.microsoft.com/office/drawing/2014/main" id="{87D8B3D7-DD21-A940-847E-F51E2B4D3086}"/>
              </a:ext>
            </a:extLst>
          </p:cNvPr>
          <p:cNvSpPr/>
          <p:nvPr/>
        </p:nvSpPr>
        <p:spPr>
          <a:xfrm>
            <a:off x="433879" y="625560"/>
            <a:ext cx="5267674" cy="2646878"/>
          </a:xfrm>
          <a:prstGeom prst="rect">
            <a:avLst/>
          </a:prstGeom>
        </p:spPr>
        <p:txBody>
          <a:bodyPr wrap="square">
            <a:spAutoFit/>
          </a:bodyPr>
          <a:lstStyle/>
          <a:p>
            <a:r>
              <a:rPr lang="en-US" sz="2000" dirty="0"/>
              <a:t>Study molecular endophenotypes. They tend to be eaiser to measure, may have less complex genetic architecture, often have known partners and pathways, and can be easier clone and put into a mechanistic context. </a:t>
            </a:r>
          </a:p>
          <a:p>
            <a:endParaRPr lang="en-US" sz="1000" dirty="0"/>
          </a:p>
          <a:p>
            <a:endParaRPr lang="en-US" sz="1400" dirty="0"/>
          </a:p>
          <a:p>
            <a:endParaRPr lang="en-US" sz="1400" dirty="0"/>
          </a:p>
          <a:p>
            <a:endParaRPr lang="en-US" sz="1400" dirty="0"/>
          </a:p>
          <a:p>
            <a:endParaRPr lang="en-US" sz="1400" dirty="0"/>
          </a:p>
        </p:txBody>
      </p:sp>
      <p:sp>
        <p:nvSpPr>
          <p:cNvPr id="29" name="Rectangle 28">
            <a:extLst>
              <a:ext uri="{FF2B5EF4-FFF2-40B4-BE49-F238E27FC236}">
                <a16:creationId xmlns:a16="http://schemas.microsoft.com/office/drawing/2014/main" id="{5E88FD62-523B-854F-93F4-0D701F718413}"/>
              </a:ext>
            </a:extLst>
          </p:cNvPr>
          <p:cNvSpPr/>
          <p:nvPr/>
        </p:nvSpPr>
        <p:spPr>
          <a:xfrm>
            <a:off x="168274" y="6457890"/>
            <a:ext cx="2579408" cy="400110"/>
          </a:xfrm>
          <a:prstGeom prst="rect">
            <a:avLst/>
          </a:prstGeom>
        </p:spPr>
        <p:txBody>
          <a:bodyPr wrap="square">
            <a:spAutoFit/>
          </a:bodyPr>
          <a:lstStyle/>
          <a:p>
            <a:r>
              <a:rPr lang="en-US" sz="2000" b="1" dirty="0"/>
              <a:t>Part 2: Slide 9</a:t>
            </a:r>
            <a:endParaRPr lang="en-US" sz="2000" dirty="0"/>
          </a:p>
        </p:txBody>
      </p:sp>
      <p:sp>
        <p:nvSpPr>
          <p:cNvPr id="30" name="Subtitle 2">
            <a:extLst>
              <a:ext uri="{FF2B5EF4-FFF2-40B4-BE49-F238E27FC236}">
                <a16:creationId xmlns:a16="http://schemas.microsoft.com/office/drawing/2014/main" id="{5679A168-9665-9C4C-B252-36241DE11BD7}"/>
              </a:ext>
            </a:extLst>
          </p:cNvPr>
          <p:cNvSpPr txBox="1">
            <a:spLocks/>
          </p:cNvSpPr>
          <p:nvPr/>
        </p:nvSpPr>
        <p:spPr>
          <a:xfrm>
            <a:off x="112971" y="15972"/>
            <a:ext cx="12079029"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i="1" dirty="0">
                <a:solidFill>
                  <a:schemeClr val="accent1">
                    <a:lumMod val="75000"/>
                  </a:schemeClr>
                </a:solidFill>
              </a:rPr>
              <a:t>Strategy 5</a:t>
            </a:r>
            <a:endParaRPr lang="en-US" sz="2800" i="1" dirty="0">
              <a:solidFill>
                <a:schemeClr val="accent1">
                  <a:lumMod val="75000"/>
                </a:schemeClr>
              </a:solidFill>
            </a:endParaRPr>
          </a:p>
        </p:txBody>
      </p:sp>
      <p:pic>
        <p:nvPicPr>
          <p:cNvPr id="3" name="Picture 2">
            <a:extLst>
              <a:ext uri="{FF2B5EF4-FFF2-40B4-BE49-F238E27FC236}">
                <a16:creationId xmlns:a16="http://schemas.microsoft.com/office/drawing/2014/main" id="{654CFC0F-DECE-5D43-ABFA-4CEF490C894B}"/>
              </a:ext>
            </a:extLst>
          </p:cNvPr>
          <p:cNvPicPr>
            <a:picLocks noChangeAspect="1"/>
          </p:cNvPicPr>
          <p:nvPr/>
        </p:nvPicPr>
        <p:blipFill>
          <a:blip r:embed="rId2"/>
          <a:stretch>
            <a:fillRect/>
          </a:stretch>
        </p:blipFill>
        <p:spPr>
          <a:xfrm>
            <a:off x="6257363" y="2275455"/>
            <a:ext cx="5934637" cy="3642890"/>
          </a:xfrm>
          <a:prstGeom prst="rect">
            <a:avLst/>
          </a:prstGeom>
        </p:spPr>
      </p:pic>
      <p:pic>
        <p:nvPicPr>
          <p:cNvPr id="8" name="Picture 7">
            <a:extLst>
              <a:ext uri="{FF2B5EF4-FFF2-40B4-BE49-F238E27FC236}">
                <a16:creationId xmlns:a16="http://schemas.microsoft.com/office/drawing/2014/main" id="{36536FA0-18C1-CF4E-9FC9-50B518FDD1C7}"/>
              </a:ext>
            </a:extLst>
          </p:cNvPr>
          <p:cNvPicPr>
            <a:picLocks noChangeAspect="1"/>
          </p:cNvPicPr>
          <p:nvPr/>
        </p:nvPicPr>
        <p:blipFill>
          <a:blip r:embed="rId3"/>
          <a:stretch>
            <a:fillRect/>
          </a:stretch>
        </p:blipFill>
        <p:spPr>
          <a:xfrm>
            <a:off x="7117978" y="755651"/>
            <a:ext cx="3995644" cy="1228191"/>
          </a:xfrm>
          <a:prstGeom prst="rect">
            <a:avLst/>
          </a:prstGeom>
        </p:spPr>
      </p:pic>
      <p:pic>
        <p:nvPicPr>
          <p:cNvPr id="5" name="Picture 4">
            <a:extLst>
              <a:ext uri="{FF2B5EF4-FFF2-40B4-BE49-F238E27FC236}">
                <a16:creationId xmlns:a16="http://schemas.microsoft.com/office/drawing/2014/main" id="{F4B98F04-76C3-664F-94AC-46382A5AAD26}"/>
              </a:ext>
            </a:extLst>
          </p:cNvPr>
          <p:cNvPicPr>
            <a:picLocks noChangeAspect="1"/>
          </p:cNvPicPr>
          <p:nvPr/>
        </p:nvPicPr>
        <p:blipFill rotWithShape="1">
          <a:blip r:embed="rId4"/>
          <a:srcRect t="39387"/>
          <a:stretch/>
        </p:blipFill>
        <p:spPr>
          <a:xfrm>
            <a:off x="102745" y="2382796"/>
            <a:ext cx="4742736" cy="1434765"/>
          </a:xfrm>
          <a:prstGeom prst="rect">
            <a:avLst/>
          </a:prstGeom>
        </p:spPr>
      </p:pic>
      <p:pic>
        <p:nvPicPr>
          <p:cNvPr id="7" name="Picture 6">
            <a:extLst>
              <a:ext uri="{FF2B5EF4-FFF2-40B4-BE49-F238E27FC236}">
                <a16:creationId xmlns:a16="http://schemas.microsoft.com/office/drawing/2014/main" id="{225A8F5A-CC4E-BC42-8AD8-A4BB50BE50DB}"/>
              </a:ext>
            </a:extLst>
          </p:cNvPr>
          <p:cNvPicPr>
            <a:picLocks noChangeAspect="1"/>
          </p:cNvPicPr>
          <p:nvPr/>
        </p:nvPicPr>
        <p:blipFill>
          <a:blip r:embed="rId5"/>
          <a:stretch>
            <a:fillRect/>
          </a:stretch>
        </p:blipFill>
        <p:spPr>
          <a:xfrm>
            <a:off x="140481" y="3890273"/>
            <a:ext cx="5996510" cy="2012815"/>
          </a:xfrm>
          <a:prstGeom prst="rect">
            <a:avLst/>
          </a:prstGeom>
        </p:spPr>
      </p:pic>
    </p:spTree>
    <p:extLst>
      <p:ext uri="{BB962C8B-B14F-4D97-AF65-F5344CB8AC3E}">
        <p14:creationId xmlns:p14="http://schemas.microsoft.com/office/powerpoint/2010/main" val="3592132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12550</TotalTime>
  <Words>2757</Words>
  <Application>Microsoft Macintosh PowerPoint</Application>
  <PresentationFormat>Widescreen</PresentationFormat>
  <Paragraphs>230</Paragraphs>
  <Slides>30</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AdvOTea1a7398</vt:lpstr>
      <vt:lpstr>AdvTT1895a33e</vt:lpstr>
      <vt:lpstr>AdvTTc685db85</vt:lpstr>
      <vt:lpstr>Arial</vt:lpstr>
      <vt:lpstr>Calibri</vt:lpstr>
      <vt:lpstr>Calibri Light</vt:lpstr>
      <vt:lpstr>CrcpksHelveticaNeue</vt:lpstr>
      <vt:lpstr>Helvetica Neue</vt:lpstr>
      <vt:lpstr>HelveticaNeue</vt:lpstr>
      <vt:lpstr>QvhmwxHelveticaNeue</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Robert W</dc:creator>
  <cp:lastModifiedBy>Williams, Robert W</cp:lastModifiedBy>
  <cp:revision>1032</cp:revision>
  <cp:lastPrinted>2020-06-26T15:59:44Z</cp:lastPrinted>
  <dcterms:created xsi:type="dcterms:W3CDTF">2020-03-28T14:43:50Z</dcterms:created>
  <dcterms:modified xsi:type="dcterms:W3CDTF">2020-06-27T15:03:47Z</dcterms:modified>
</cp:coreProperties>
</file>